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13B97A-2850-4C2F-ACF0-E94E326F4361}"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13B97A-2850-4C2F-ACF0-E94E326F4361}"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13B97A-2850-4C2F-ACF0-E94E326F4361}" type="slidenum">
              <a:rPr lang="es-CO" smtClean="0"/>
              <a:pPr/>
              <a:t>‹Nº›</a:t>
            </a:fld>
            <a:endParaRPr lang="es-C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13B97A-2850-4C2F-ACF0-E94E326F4361}" type="slidenum">
              <a:rPr lang="es-CO" smtClean="0"/>
              <a:pPr/>
              <a:t>‹Nº›</a:t>
            </a:fld>
            <a:endParaRPr lang="es-CO"/>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13B97A-2850-4C2F-ACF0-E94E326F4361}"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13B97A-2850-4C2F-ACF0-E94E326F4361}" type="slidenum">
              <a:rPr lang="es-CO" smtClean="0"/>
              <a:pPr/>
              <a:t>‹Nº›</a:t>
            </a:fld>
            <a:endParaRPr lang="es-CO"/>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213B97A-2850-4C2F-ACF0-E94E326F4361}"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213B97A-2850-4C2F-ACF0-E94E326F4361}"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213B97A-2850-4C2F-ACF0-E94E326F4361}"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13B97A-2850-4C2F-ACF0-E94E326F4361}" type="slidenum">
              <a:rPr lang="es-CO" smtClean="0"/>
              <a:pPr/>
              <a:t>‹Nº›</a:t>
            </a:fld>
            <a:endParaRPr lang="es-C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45999D-D9C2-494B-8A8D-CA969F53B5AD}" type="datetimeFigureOut">
              <a:rPr lang="es-CO" smtClean="0"/>
              <a:pPr/>
              <a:t>17/04/2014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13B97A-2850-4C2F-ACF0-E94E326F4361}" type="slidenum">
              <a:rPr lang="es-CO" smtClean="0"/>
              <a:pPr/>
              <a:t>‹Nº›</a:t>
            </a:fld>
            <a:endParaRPr lang="es-C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945999D-D9C2-494B-8A8D-CA969F53B5AD}" type="datetimeFigureOut">
              <a:rPr lang="es-CO" smtClean="0"/>
              <a:pPr/>
              <a:t>17/04/2014</a:t>
            </a:fld>
            <a:endParaRPr lang="es-C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213B97A-2850-4C2F-ACF0-E94E326F4361}" type="slidenum">
              <a:rPr lang="es-CO" smtClean="0"/>
              <a:pPr/>
              <a:t>‹Nº›</a:t>
            </a:fld>
            <a:endParaRPr lang="es-C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s.wikipedia.org/wiki/23_de_marzo" TargetMode="External"/><Relationship Id="rId7" Type="http://schemas.openxmlformats.org/officeDocument/2006/relationships/hyperlink" Target="http://es.wikipedia.org/w/index.php?title=Fascio_de_combate&amp;action=edit&amp;redlink=1" TargetMode="External"/><Relationship Id="rId2" Type="http://schemas.openxmlformats.org/officeDocument/2006/relationships/hyperlink" Target="http://es.wikipedia.org/wiki/Arditi" TargetMode="External"/><Relationship Id="rId1" Type="http://schemas.openxmlformats.org/officeDocument/2006/relationships/slideLayout" Target="../slideLayouts/slideLayout2.xml"/><Relationship Id="rId6" Type="http://schemas.openxmlformats.org/officeDocument/2006/relationships/hyperlink" Target="http://es.wikipedia.org/wiki/Mil%C3%A1n" TargetMode="External"/><Relationship Id="rId5" Type="http://schemas.openxmlformats.org/officeDocument/2006/relationships/hyperlink" Target="http://es.wikipedia.org/wiki/Benito_Mussolini" TargetMode="External"/><Relationship Id="rId4" Type="http://schemas.openxmlformats.org/officeDocument/2006/relationships/hyperlink" Target="http://es.wikipedia.org/wiki/191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es.wikipedia.org/wiki/Tercera_posici%C3%B3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hyperlink" Target="http://youtu.be/0xypnABuU7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95228" y="4725144"/>
            <a:ext cx="6548772" cy="1728192"/>
          </a:xfrm>
        </p:spPr>
        <p:txBody>
          <a:bodyPr>
            <a:noAutofit/>
          </a:bodyPr>
          <a:lstStyle/>
          <a:p>
            <a:r>
              <a:rPr lang="es-CO" sz="2400" b="1" dirty="0" smtClean="0">
                <a:solidFill>
                  <a:schemeClr val="tx2">
                    <a:lumMod val="50000"/>
                  </a:schemeClr>
                </a:solidFill>
                <a:latin typeface="Jokerman" pitchFamily="82" charset="0"/>
              </a:rPr>
              <a:t>WILLIAM SEBASTIAN TOVAR ROJAS</a:t>
            </a:r>
          </a:p>
          <a:p>
            <a:r>
              <a:rPr lang="es-CO" sz="2400" b="1" dirty="0">
                <a:solidFill>
                  <a:schemeClr val="tx2">
                    <a:lumMod val="50000"/>
                  </a:schemeClr>
                </a:solidFill>
                <a:latin typeface="Jokerman" pitchFamily="82" charset="0"/>
              </a:rPr>
              <a:t>COLEGIO DE BOYACA</a:t>
            </a:r>
          </a:p>
          <a:p>
            <a:r>
              <a:rPr lang="es-CO" sz="2400" b="1" dirty="0" smtClean="0">
                <a:solidFill>
                  <a:schemeClr val="tx2">
                    <a:lumMod val="50000"/>
                  </a:schemeClr>
                </a:solidFill>
                <a:latin typeface="Jokerman" pitchFamily="82" charset="0"/>
              </a:rPr>
              <a:t>11-05</a:t>
            </a:r>
          </a:p>
          <a:p>
            <a:r>
              <a:rPr lang="es-CO" sz="2400" b="1" dirty="0" smtClean="0">
                <a:solidFill>
                  <a:schemeClr val="tx2">
                    <a:lumMod val="50000"/>
                  </a:schemeClr>
                </a:solidFill>
                <a:latin typeface="Jokerman" pitchFamily="82" charset="0"/>
              </a:rPr>
              <a:t>KARYN SASTOQUE</a:t>
            </a:r>
            <a:endParaRPr lang="es-CO" sz="2400" b="1" dirty="0">
              <a:solidFill>
                <a:schemeClr val="tx2">
                  <a:lumMod val="50000"/>
                </a:schemeClr>
              </a:solidFill>
              <a:latin typeface="Jokerman" pitchFamily="82" charset="0"/>
            </a:endParaRPr>
          </a:p>
        </p:txBody>
      </p:sp>
      <p:sp>
        <p:nvSpPr>
          <p:cNvPr id="4" name="3 Rectángulo"/>
          <p:cNvSpPr/>
          <p:nvPr/>
        </p:nvSpPr>
        <p:spPr>
          <a:xfrm>
            <a:off x="467544" y="404664"/>
            <a:ext cx="8136904"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FASCISMO ITALIANO</a:t>
            </a:r>
            <a:endParaRPr lang="es-E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087424">
            <a:off x="460407" y="2724495"/>
            <a:ext cx="2660154" cy="19939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56038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6195" y="2348880"/>
            <a:ext cx="8711615" cy="4509120"/>
          </a:xfrm>
        </p:spPr>
        <p:txBody>
          <a:bodyPr>
            <a:normAutofit fontScale="92500"/>
          </a:bodyPr>
          <a:lstStyle/>
          <a:p>
            <a:r>
              <a:rPr lang="es-CO" dirty="0"/>
              <a:t>Entre las capas sociales más descontentas e influenciables por las sugestiones y la propaganda nacionalistas que, tras el tratado de paz, infundieron el mito de la «victoria mutilada», emergieron las organizaciones de excombatientes, y en particular de ex-</a:t>
            </a:r>
            <a:r>
              <a:rPr lang="es-CO" i="1" dirty="0" err="1">
                <a:hlinkClick r:id="rId2" tooltip="Arditi"/>
              </a:rPr>
              <a:t>arditi</a:t>
            </a:r>
            <a:r>
              <a:rPr lang="es-CO" dirty="0"/>
              <a:t> (tropas selectas de asalto), entre las que, se añadía, a la frustración generalizada, el resentimiento provocado por no haber obtenido suficiente reconocimiento a los sacrificios, la valentía y el desprecio al peligro demostrados a lo largo de los duros años de combate en el frente. Fue este el contexto en el que el </a:t>
            </a:r>
            <a:r>
              <a:rPr lang="es-CO" dirty="0">
                <a:hlinkClick r:id="rId3" tooltip="23 de marzo"/>
              </a:rPr>
              <a:t>23 de marzo</a:t>
            </a:r>
            <a:r>
              <a:rPr lang="es-CO" dirty="0"/>
              <a:t> de </a:t>
            </a:r>
            <a:r>
              <a:rPr lang="es-CO" dirty="0">
                <a:hlinkClick r:id="rId4" tooltip="1919"/>
              </a:rPr>
              <a:t>1919</a:t>
            </a:r>
            <a:r>
              <a:rPr lang="es-CO" dirty="0"/>
              <a:t> </a:t>
            </a:r>
            <a:r>
              <a:rPr lang="es-CO" dirty="0">
                <a:hlinkClick r:id="rId5" tooltip="Benito Mussolini"/>
              </a:rPr>
              <a:t>Benito Mussolini</a:t>
            </a:r>
            <a:r>
              <a:rPr lang="es-CO" dirty="0"/>
              <a:t> fundó en </a:t>
            </a:r>
            <a:r>
              <a:rPr lang="es-CO" dirty="0">
                <a:hlinkClick r:id="rId6" tooltip="Milán"/>
              </a:rPr>
              <a:t>Milán</a:t>
            </a:r>
            <a:r>
              <a:rPr lang="es-CO" dirty="0"/>
              <a:t> el primer </a:t>
            </a:r>
            <a:r>
              <a:rPr lang="es-CO" dirty="0" err="1">
                <a:hlinkClick r:id="rId7" tooltip="Fascio de combate (aún no redactado)"/>
              </a:rPr>
              <a:t>fascio</a:t>
            </a:r>
            <a:r>
              <a:rPr lang="es-CO" dirty="0">
                <a:hlinkClick r:id="rId7" tooltip="Fascio de combate (aún no redactado)"/>
              </a:rPr>
              <a:t> de combate</a:t>
            </a:r>
            <a:r>
              <a:rPr lang="es-CO" dirty="0"/>
              <a:t> (</a:t>
            </a:r>
            <a:r>
              <a:rPr lang="es-CO" i="1" dirty="0" err="1"/>
              <a:t>fascio</a:t>
            </a:r>
            <a:r>
              <a:rPr lang="es-CO" i="1" dirty="0"/>
              <a:t> di </a:t>
            </a:r>
            <a:r>
              <a:rPr lang="es-CO" i="1" dirty="0" err="1"/>
              <a:t>combattimento</a:t>
            </a:r>
            <a:r>
              <a:rPr lang="es-CO" dirty="0"/>
              <a:t>), adoptando símbolos que hasta entonces habían distinguido a los </a:t>
            </a:r>
            <a:r>
              <a:rPr lang="es-CO" i="1" dirty="0" err="1"/>
              <a:t>arditi</a:t>
            </a:r>
            <a:r>
              <a:rPr lang="es-CO" dirty="0"/>
              <a:t>, como las camisas negras y la calavera.</a:t>
            </a:r>
          </a:p>
          <a:p>
            <a:endParaRPr lang="es-CO" dirty="0"/>
          </a:p>
        </p:txBody>
      </p:sp>
      <p:sp>
        <p:nvSpPr>
          <p:cNvPr id="4" name="3 Rectángulo"/>
          <p:cNvSpPr/>
          <p:nvPr/>
        </p:nvSpPr>
        <p:spPr>
          <a:xfrm>
            <a:off x="216195" y="692696"/>
            <a:ext cx="87116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solidFill>
                  <a:srgbClr val="7030A0"/>
                </a:solidFill>
                <a:effectLst>
                  <a:outerShdw blurRad="80000" dist="40000" dir="5040000" algn="tl">
                    <a:srgbClr val="000000">
                      <a:alpha val="30000"/>
                    </a:srgbClr>
                  </a:outerShdw>
                </a:effectLst>
              </a:rPr>
              <a:t>NACIMIENTO DEL FASCISMO</a:t>
            </a:r>
            <a:endParaRPr lang="es-ES" sz="5400" b="1" cap="none" spc="0" dirty="0">
              <a:ln w="11430"/>
              <a:solidFill>
                <a:srgbClr val="7030A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16600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476672"/>
            <a:ext cx="7848871" cy="5832648"/>
          </a:xfrm>
        </p:spPr>
        <p:txBody>
          <a:bodyPr/>
          <a:lstStyle/>
          <a:p>
            <a:r>
              <a:rPr lang="es-CO" dirty="0"/>
              <a:t>El nuevo movimiento expresó la voluntad de «</a:t>
            </a:r>
            <a:r>
              <a:rPr lang="es-CO" i="1" dirty="0"/>
              <a:t>transformar, con métodos revolucionarios si es necesario, la vida italiana</a:t>
            </a:r>
            <a:r>
              <a:rPr lang="es-CO" dirty="0"/>
              <a:t>», autodefiniéndose </a:t>
            </a:r>
            <a:r>
              <a:rPr lang="es-CO" i="1" dirty="0"/>
              <a:t>partido del orden</a:t>
            </a:r>
            <a:r>
              <a:rPr lang="es-CO" dirty="0"/>
              <a:t> y consiguiendo de este modo ganarse la confianza de las capas de población más acomodadas y conservadoras, contrarias a cualquier agitación y reivindicación sindical, en la esperanza de que la fuerza de choque de los </a:t>
            </a:r>
            <a:r>
              <a:rPr lang="es-CO" dirty="0" err="1"/>
              <a:t>fascios</a:t>
            </a:r>
            <a:r>
              <a:rPr lang="es-CO" dirty="0"/>
              <a:t> de combate se opusiera favorablemente a las revueltas promovidas por socialistas y católicos populares.</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3986483"/>
            <a:ext cx="4788024" cy="26549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90770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548680"/>
            <a:ext cx="7992887" cy="5760640"/>
          </a:xfrm>
        </p:spPr>
        <p:txBody>
          <a:bodyPr/>
          <a:lstStyle/>
          <a:p>
            <a:r>
              <a:rPr lang="es-CO" dirty="0"/>
              <a:t>Al recién nacido movimiento le faltaba sin embargo inicialmente una base ideológica bien definida, y el mismo Mussolini no se había decantado por una u otra línea ideológica concreta, sino simplemente contra todas las demás. Según su intención, el fascismo habría debido representar una «</a:t>
            </a:r>
            <a:r>
              <a:rPr lang="es-CO" dirty="0">
                <a:hlinkClick r:id="rId2" tooltip="Tercera posición"/>
              </a:rPr>
              <a:t>tercera posición</a:t>
            </a:r>
            <a:endParaRPr lang="es-CO" dirty="0"/>
          </a:p>
        </p:txBody>
      </p:sp>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67744" y="3284984"/>
            <a:ext cx="4414666" cy="28083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233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204864"/>
            <a:ext cx="8352928" cy="4176464"/>
          </a:xfrm>
        </p:spPr>
        <p:txBody>
          <a:bodyPr/>
          <a:lstStyle/>
          <a:p>
            <a:r>
              <a:rPr lang="es-CO" dirty="0" smtClean="0"/>
              <a:t>CONTRIBUYEN VOLUNTARIOS Y FUTURISTAS Y NACIONALISTAS EX COMBATIENTES. POR UN PERIODO DE DOS AÑOS, ITALIA FUE INVADIDA POR ACCIONES VIOLENTAS PROTAGONIZADAS POR LOS GRUPOS REVOLUCIONARIOS SOCIALISTAS.</a:t>
            </a:r>
            <a:endParaRPr lang="es-CO" dirty="0"/>
          </a:p>
        </p:txBody>
      </p:sp>
      <p:sp>
        <p:nvSpPr>
          <p:cNvPr id="3" name="2 Título"/>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SQUADRISMO</a:t>
            </a:r>
            <a:endParaRPr lang="es-CO"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3808" y="4008543"/>
            <a:ext cx="3095502" cy="22188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05240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5" y="2086982"/>
            <a:ext cx="8280920" cy="4510370"/>
          </a:xfrm>
        </p:spPr>
        <p:txBody>
          <a:bodyPr/>
          <a:lstStyle/>
          <a:p>
            <a:r>
              <a:rPr lang="es-CO" dirty="0" smtClean="0"/>
              <a:t>LOS CADAVERES CONTABILIZADOS ENTRE 1919 Y 1922 FUERON DE APROX  500</a:t>
            </a:r>
            <a:endParaRPr lang="es-CO" dirty="0"/>
          </a:p>
        </p:txBody>
      </p:sp>
      <p:sp>
        <p:nvSpPr>
          <p:cNvPr id="4" name="3 Rectángulo"/>
          <p:cNvSpPr/>
          <p:nvPr/>
        </p:nvSpPr>
        <p:spPr>
          <a:xfrm>
            <a:off x="-216024" y="260648"/>
            <a:ext cx="936002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FASCISMO SE TRANSFORMA EN DICTADURA</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91680" y="2996952"/>
            <a:ext cx="5174218" cy="33292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30253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764704"/>
            <a:ext cx="7812856" cy="5577483"/>
          </a:xfrm>
        </p:spPr>
        <p:txBody>
          <a:bodyPr/>
          <a:lstStyle/>
          <a:p>
            <a:r>
              <a:rPr lang="es-CO" dirty="0" smtClean="0"/>
              <a:t>EL FASCISMO SE CONVIERTE EN UNA DICTADURA DESDE EL MOMENTO EN QUE MUSSOLINI EMPIEZA A USAR LOS METODOS VIOLENTOS PARA SOMETER A LA POBLACION ITALIANA.</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91680" y="2466437"/>
            <a:ext cx="6077306" cy="39997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539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2780928"/>
            <a:ext cx="7920879" cy="3638491"/>
          </a:xfrm>
        </p:spPr>
        <p:txBody>
          <a:bodyPr/>
          <a:lstStyle/>
          <a:p>
            <a:r>
              <a:rPr lang="es-CO" dirty="0" smtClean="0"/>
              <a:t>EL PRIMER PROBLEMA DE LA DICTADURA FUE LA DEVALUACION DE LA LIRA</a:t>
            </a:r>
            <a:endParaRPr lang="es-CO" dirty="0"/>
          </a:p>
        </p:txBody>
      </p:sp>
      <p:sp>
        <p:nvSpPr>
          <p:cNvPr id="4" name="3 Rectángulo"/>
          <p:cNvSpPr/>
          <p:nvPr/>
        </p:nvSpPr>
        <p:spPr>
          <a:xfrm>
            <a:off x="755576" y="548680"/>
            <a:ext cx="7272808"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CRISIS ECONOMICA</a:t>
            </a:r>
            <a:endParaRPr lang="es-E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3645024"/>
            <a:ext cx="5337092" cy="28553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50944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smtClean="0"/>
              <a:t>PARA RESOLVER EL PROBLEMA, MUSSOLINI DECIDIO IMPRIMIR MAS MONEDA PARA PODER PAGAR LAS DEUDAS DE GUERRA CONTRAIDAS CON EE.UU Y GRAN BRETAÑA . PERO LA CONSECUENCIA FUE EL AUMENTO DE LAS TASAS DE INFLACION Y LA PERDIDA DE VALOR DE LA LIRA, QUE SUFRIO UNA GRAN DEVALUACION.</a:t>
            </a:r>
            <a:endParaRPr lang="es-CO" dirty="0"/>
          </a:p>
        </p:txBody>
      </p:sp>
      <p:sp>
        <p:nvSpPr>
          <p:cNvPr id="3" name="2 Título"/>
          <p:cNvSpPr>
            <a:spLocks noGrp="1"/>
          </p:cNvSpPr>
          <p:nvPr>
            <p:ph type="title"/>
          </p:nvPr>
        </p:nvSpPr>
        <p:spPr/>
        <p:txBody>
          <a:bodyPr/>
          <a:lstStyle/>
          <a:p>
            <a:endParaRPr lang="es-CO"/>
          </a:p>
        </p:txBody>
      </p:sp>
    </p:spTree>
    <p:extLst>
      <p:ext uri="{BB962C8B-B14F-4D97-AF65-F5344CB8AC3E}">
        <p14:creationId xmlns:p14="http://schemas.microsoft.com/office/powerpoint/2010/main" xmlns="" val="287317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smtClean="0"/>
              <a:t>EL 11 DE FEBRERO DE 1929, MUSSOLINI SE VOLVIO SEGÚN, LAS PALABRAS DEL PAPA PIO XI EN EL «HOMBRE DE LA PROVIDENCIA», FIRMANDO LOS FAMOSOS PACTOS LATERANENSES.</a:t>
            </a:r>
            <a:endParaRPr lang="es-CO" dirty="0"/>
          </a:p>
        </p:txBody>
      </p:sp>
      <p:sp>
        <p:nvSpPr>
          <p:cNvPr id="4" name="3 Rectángulo"/>
          <p:cNvSpPr/>
          <p:nvPr/>
        </p:nvSpPr>
        <p:spPr>
          <a:xfrm>
            <a:off x="1187624" y="548680"/>
            <a:ext cx="612186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CONCILIACION CON</a:t>
            </a:r>
          </a:p>
          <a:p>
            <a:pPr algn="ct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IGLESIA CATOLICA</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59832" y="4293096"/>
            <a:ext cx="2082724" cy="24593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15845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2204789"/>
            <a:ext cx="8280919" cy="3489251"/>
          </a:xfrm>
        </p:spPr>
        <p:txBody>
          <a:bodyPr/>
          <a:lstStyle/>
          <a:p>
            <a:r>
              <a:rPr lang="es-CO" dirty="0" smtClean="0"/>
              <a:t>EN LOS AÑOS30, LA DICTADURA SE ESTABILIZA Y TODA LA POBLACION CIVIL ES INCLUIDA DENTRO DEL FASCISMO, INCLUYENDIO NIÑOS; LA OPOSICION AL REGIMEN QUEDO PROHIBIDA Y LA PRENSA QUEDO RESTRINGIDA, SOLO PODIA PUBLICAR POR ORDEN DE LA DICTADURA</a:t>
            </a:r>
            <a:endParaRPr lang="es-CO" dirty="0"/>
          </a:p>
        </p:txBody>
      </p:sp>
      <p:sp>
        <p:nvSpPr>
          <p:cNvPr id="4" name="3 Rectángulo"/>
          <p:cNvSpPr/>
          <p:nvPr/>
        </p:nvSpPr>
        <p:spPr>
          <a:xfrm>
            <a:off x="1335081" y="764704"/>
            <a:ext cx="5978689"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PROPAGANDA</a:t>
            </a:r>
            <a:endParaRPr lang="es-E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10922" y="4172985"/>
            <a:ext cx="1794064" cy="26578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05899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564904"/>
            <a:ext cx="8712968" cy="3672408"/>
          </a:xfrm>
        </p:spPr>
        <p:txBody>
          <a:bodyPr/>
          <a:lstStyle/>
          <a:p>
            <a:r>
              <a:rPr lang="es-CO" dirty="0" smtClean="0"/>
              <a:t>MOVIMIENTO POLITICO DEL SIGLO XX QUE SURGIO EN EL REINO DE ITALIA, TRAS LA PRIMERA GUERRA MUNDIAL, DANDO ORIGEN A LA ITALIA FASCISTA</a:t>
            </a:r>
          </a:p>
          <a:p>
            <a:pPr marL="0" indent="0">
              <a:buNone/>
            </a:pPr>
            <a:r>
              <a:rPr lang="es-CO" dirty="0" smtClean="0"/>
              <a:t> </a:t>
            </a:r>
            <a:endParaRPr lang="es-CO" dirty="0"/>
          </a:p>
        </p:txBody>
      </p:sp>
      <p:sp>
        <p:nvSpPr>
          <p:cNvPr id="3" name="2 Título"/>
          <p:cNvSpPr>
            <a:spLocks noGrp="1"/>
          </p:cNvSpPr>
          <p:nvPr>
            <p:ph type="title"/>
          </p:nvPr>
        </p:nvSpPr>
        <p:spPr/>
        <p:txBody>
          <a:bodyPr/>
          <a:lstStyle/>
          <a:p>
            <a:r>
              <a:rPr lang="es-CO" b="1" dirty="0" smtClean="0">
                <a:solidFill>
                  <a:schemeClr val="tx2">
                    <a:lumMod val="50000"/>
                  </a:schemeClr>
                </a:solidFill>
                <a:effectLst>
                  <a:outerShdw blurRad="38100" dist="38100" dir="2700000" algn="tl">
                    <a:srgbClr val="000000">
                      <a:alpha val="43137"/>
                    </a:srgbClr>
                  </a:outerShdw>
                </a:effectLst>
              </a:rPr>
              <a:t>ITALIA FASCISTA</a:t>
            </a:r>
            <a:endParaRPr lang="es-CO" b="1" dirty="0">
              <a:solidFill>
                <a:schemeClr val="tx2">
                  <a:lumMod val="50000"/>
                </a:schemeClr>
              </a:solidFill>
              <a:effectLst>
                <a:outerShdw blurRad="38100" dist="38100" dir="2700000" algn="tl">
                  <a:srgbClr val="000000">
                    <a:alpha val="43137"/>
                  </a:srgbClr>
                </a:outerShdw>
              </a:effectLst>
            </a:endParaRPr>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1760" y="3933056"/>
            <a:ext cx="4379640" cy="25347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96660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1864" y="1556792"/>
            <a:ext cx="8360575" cy="4968552"/>
          </a:xfrm>
        </p:spPr>
        <p:txBody>
          <a:bodyPr/>
          <a:lstStyle/>
          <a:p>
            <a:r>
              <a:rPr lang="es-CO" dirty="0" smtClean="0"/>
              <a:t>EL SABADO 9 DE MAYO DE 1936 MUSSOLINI ANUNCIO AL PUEBLO ITALIANO LA FUNDACION DEL IMPERIO. LAS TROPAS DEL MARISCAL PIETRO BADOGLIO ENTRO EN ADDIS ABEBA EL 5 DE MAYO, PONIENDO ASI FIN A LA GUERRA EN ETIOPIA</a:t>
            </a:r>
          </a:p>
        </p:txBody>
      </p:sp>
      <p:sp>
        <p:nvSpPr>
          <p:cNvPr id="4" name="3 Rectángulo"/>
          <p:cNvSpPr/>
          <p:nvPr/>
        </p:nvSpPr>
        <p:spPr>
          <a:xfrm>
            <a:off x="171864" y="332656"/>
            <a:ext cx="884248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FUNDACION DEL IMPERIO</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15816" y="3428999"/>
            <a:ext cx="2664296" cy="31850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33722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00002"/>
            <a:ext cx="8352928" cy="5269358"/>
          </a:xfrm>
        </p:spPr>
        <p:txBody>
          <a:bodyPr/>
          <a:lstStyle/>
          <a:p>
            <a:r>
              <a:rPr lang="es-CO" dirty="0" smtClean="0"/>
              <a:t>EL 11  DE OCTUBRE DE 1935 ITALIA FUE SANCIONADA POR LA INVASION DE ETIOPIA. LA SANCION ENTRO EN VIGOR EL 18 DE NOVIEMBRE, CONSISTIO EN:</a:t>
            </a:r>
          </a:p>
          <a:p>
            <a:r>
              <a:rPr lang="es-CO" dirty="0" smtClean="0"/>
              <a:t>EMBARGO DE ARMAS Y MUNICIONES</a:t>
            </a:r>
          </a:p>
          <a:p>
            <a:r>
              <a:rPr lang="es-CO" dirty="0" smtClean="0"/>
              <a:t>PROHIBICION DE OTORGAR PRESTAMOS A APERTURA DE CREDITOS EN ITALIA </a:t>
            </a:r>
          </a:p>
          <a:p>
            <a:r>
              <a:rPr lang="es-CO" dirty="0" smtClean="0"/>
              <a:t>PROHIBICION DE LAS MERCANCIAS DE EXPORTACION ITALIANA</a:t>
            </a:r>
          </a:p>
          <a:p>
            <a:r>
              <a:rPr lang="es-CO" dirty="0" smtClean="0"/>
              <a:t>PROHIBICION DE EXPORTAR A ITALIA PRODUCTOS O MATERIAS PRIMAS ESENCIALES PARA LA GUERRA.</a:t>
            </a:r>
            <a:endParaRPr lang="es-CO" dirty="0"/>
          </a:p>
        </p:txBody>
      </p:sp>
      <p:sp>
        <p:nvSpPr>
          <p:cNvPr id="4" name="3 Rectángulo"/>
          <p:cNvSpPr/>
          <p:nvPr/>
        </p:nvSpPr>
        <p:spPr>
          <a:xfrm>
            <a:off x="467544" y="476672"/>
            <a:ext cx="80153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LOS AÑOS DE CONSENSO </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382889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73422"/>
            <a:ext cx="87959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ALIANZA CON ALEMANIA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35696" y="1484784"/>
            <a:ext cx="5083772" cy="46327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6867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3" y="620688"/>
            <a:ext cx="7740848" cy="5505475"/>
          </a:xfrm>
        </p:spPr>
        <p:txBody>
          <a:bodyPr/>
          <a:lstStyle/>
          <a:p>
            <a:r>
              <a:rPr lang="es-CO" dirty="0" smtClean="0"/>
              <a:t>DESDE 1938 EN EUROPA SE EMPEZARON A RESPIRAR AIRES DE GUERRA: HITLER SE HABIA ANEXIONADO YA AUSTRIA Y LOS SUDETES, Y TRAS  EL CONGRESO DE MUNICH SE LE DIO EL PERMISO PARA LA ANEXION DE TODA CHECOSLOVAQUIA, PERO DESPUES DE ETIOPIA MUSSOLINI ESTABA BUSCANDO NUEVAS VICTIMAS PARA MANTENER LA ALIANZA DE LA NOCHE A LA MAÑANA</a:t>
            </a:r>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1760" y="3839732"/>
            <a:ext cx="3852912" cy="26058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82005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556792"/>
            <a:ext cx="8424935" cy="4968552"/>
          </a:xfrm>
        </p:spPr>
        <p:txBody>
          <a:bodyPr/>
          <a:lstStyle/>
          <a:p>
            <a:r>
              <a:rPr lang="es-CO" dirty="0" smtClean="0"/>
              <a:t>EL 1 DE SEPTIEMBRE DE 1939 ALEMANIA INVADIO POLONIA: RAPIDAMENTE EL EJERCITO ALEMAN CONQUISTO VARSOVIA. CUANDO MUSSOLINI NOTA EL GRAN PODER NAZI, EN ESPECIAL LE LLAMA LA ATENCION LA RAPIDA CONQUISTA DE FRANCIA, PIENSA QUE SERIA BUENO UNA ALINZA NAZI-FASCISTA Y DECLARA LA GUERAA A LA DEMO-PLUTO-CRACIA DE FRNACIA E INGLATERRA EL 10 DE JUNIO DE 1940.</a:t>
            </a:r>
          </a:p>
        </p:txBody>
      </p:sp>
      <p:sp>
        <p:nvSpPr>
          <p:cNvPr id="4" name="3 Rectángulo"/>
          <p:cNvSpPr/>
          <p:nvPr/>
        </p:nvSpPr>
        <p:spPr>
          <a:xfrm>
            <a:off x="-22060" y="455230"/>
            <a:ext cx="9804287" cy="923330"/>
          </a:xfrm>
          <a:prstGeom prst="rect">
            <a:avLst/>
          </a:prstGeom>
          <a:noFill/>
        </p:spPr>
        <p:txBody>
          <a:bodyPr wrap="non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LA SEGUNDA GUERRA MUNDIAL</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71192" y="4149080"/>
            <a:ext cx="3912096" cy="25734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40733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908720"/>
            <a:ext cx="7812856" cy="5217443"/>
          </a:xfrm>
        </p:spPr>
        <p:txBody>
          <a:bodyPr/>
          <a:lstStyle/>
          <a:p>
            <a:r>
              <a:rPr lang="es-CO" dirty="0" smtClean="0"/>
              <a:t>A RAIZ DE TODAS LAS EXPERIENCIAS DE GUERRA, MUSSOLINI DECIDE ENVIAR SU EJERCITO A APOYAR EL EJERCITO ALEMAN.</a:t>
            </a:r>
            <a:endParaRPr lang="es-CO"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2204864"/>
            <a:ext cx="3930183" cy="43558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802978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5" y="692696"/>
            <a:ext cx="7812856" cy="5433467"/>
          </a:xfrm>
        </p:spPr>
        <p:txBody>
          <a:bodyPr>
            <a:normAutofit/>
          </a:bodyPr>
          <a:lstStyle/>
          <a:p>
            <a:r>
              <a:rPr lang="es-CO" dirty="0" smtClean="0"/>
              <a:t>PARA FINALIZAR ME GUSTARIA DAR A CONOCER UNO DE LOS ULTIMOS ALCANCES QUE HA TENIDO EL FASCISMO EN ITALIA, AFECTANDO A LA SOCIEDAD ITALIANA EN EL SIGLO XXI, CON UN CASO QUE EXTREMECIO AL MUNDO YA QUE HA SIDO TEMA CONTROVERSIAL, INSPIRADOR PARA MUCHOS GRUPOS MUSICALES.  SE  TRATA DE LA HISTORIA DE CARLO GIULIANI:</a:t>
            </a:r>
          </a:p>
          <a:p>
            <a:r>
              <a:rPr lang="es-CO" dirty="0" smtClean="0">
                <a:hlinkClick r:id="rId2"/>
              </a:rPr>
              <a:t>http://youtu.be/0xypnABuU7g</a:t>
            </a:r>
            <a:endParaRPr lang="es-CO" dirty="0" smtClean="0"/>
          </a:p>
          <a:p>
            <a:r>
              <a:rPr lang="es-CO" dirty="0" smtClean="0"/>
              <a:t>CANCION DE CONMEMORACION DE LA MUERTE DE CARLO GIULIANI</a:t>
            </a:r>
          </a:p>
          <a:p>
            <a:r>
              <a:rPr lang="es-CO" dirty="0" smtClean="0">
                <a:hlinkClick r:id="rId3" action="ppaction://hlinksldjump"/>
              </a:rPr>
              <a:t>http://www.youtube.com/watch?v=ZHh6GnVvNNY</a:t>
            </a:r>
            <a:endParaRPr lang="es-CO" dirty="0" smtClean="0"/>
          </a:p>
        </p:txBody>
      </p:sp>
    </p:spTree>
    <p:extLst>
      <p:ext uri="{BB962C8B-B14F-4D97-AF65-F5344CB8AC3E}">
        <p14:creationId xmlns:p14="http://schemas.microsoft.com/office/powerpoint/2010/main" xmlns="" val="382433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836712"/>
            <a:ext cx="7740849" cy="5433467"/>
          </a:xfrm>
        </p:spPr>
        <p:txBody>
          <a:bodyPr/>
          <a:lstStyle/>
          <a:p>
            <a:r>
              <a:rPr lang="es-CO" dirty="0" smtClean="0"/>
              <a:t>FASCICMO ITALIANO(VIDEO):</a:t>
            </a:r>
          </a:p>
          <a:p>
            <a:r>
              <a:rPr lang="es-CO" dirty="0" smtClean="0">
                <a:hlinkClick r:id="rId2" action="ppaction://hlinksldjump"/>
              </a:rPr>
              <a:t>http://www.youtube.com/watch?v=bYp_vN84p_U</a:t>
            </a:r>
            <a:endParaRPr lang="es-CO" dirty="0" smtClean="0"/>
          </a:p>
        </p:txBody>
      </p:sp>
    </p:spTree>
    <p:extLst>
      <p:ext uri="{BB962C8B-B14F-4D97-AF65-F5344CB8AC3E}">
        <p14:creationId xmlns:p14="http://schemas.microsoft.com/office/powerpoint/2010/main" xmlns="" val="421388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708919"/>
            <a:ext cx="8136903" cy="3600401"/>
          </a:xfrm>
        </p:spPr>
        <p:txBody>
          <a:bodyPr/>
          <a:lstStyle/>
          <a:p>
            <a:r>
              <a:rPr lang="es-CO" dirty="0" smtClean="0"/>
              <a:t>EXHALTABA LA IDEA DE NACION FRENTE A LA DE INDIVIDUO O CLASE</a:t>
            </a:r>
            <a:endParaRPr lang="es-CO" dirty="0"/>
          </a:p>
        </p:txBody>
      </p:sp>
      <p:sp>
        <p:nvSpPr>
          <p:cNvPr id="4" name="3 Rectángulo"/>
          <p:cNvSpPr/>
          <p:nvPr/>
        </p:nvSpPr>
        <p:spPr>
          <a:xfrm>
            <a:off x="2267744" y="836712"/>
            <a:ext cx="4176464"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7200" b="1" cap="all" spc="0" dirty="0" smtClean="0">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Jokerman" pitchFamily="82" charset="0"/>
              </a:rPr>
              <a:t>IDEALES</a:t>
            </a:r>
            <a:endParaRPr lang="es-ES" sz="7200" b="1" cap="all" spc="0" dirty="0">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Jokerman" pitchFamily="82"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63650" y="3621151"/>
            <a:ext cx="1984651" cy="29402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15819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548680"/>
            <a:ext cx="8136904" cy="5577483"/>
          </a:xfrm>
        </p:spPr>
        <p:txBody>
          <a:bodyPr/>
          <a:lstStyle/>
          <a:p>
            <a:r>
              <a:rPr lang="es-CO" dirty="0" smtClean="0"/>
              <a:t>ERA UNA FORMA DE GOBIERNO TOTALITARIA DONDE EL PODER MILITAR, SOCIAL, ECONOMICO Y EN SI LA TOMA DE DECISIONES Y EL DESTINO DE TODOS  CADA UNO DE LOS CIUDADANOS ERA ASUNTO DEL MANDATARIO</a:t>
            </a:r>
            <a:endParaRPr lang="es-CO"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2276872"/>
            <a:ext cx="2880320" cy="21386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93807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620688"/>
            <a:ext cx="8352928" cy="5832648"/>
          </a:xfrm>
        </p:spPr>
        <p:txBody>
          <a:bodyPr/>
          <a:lstStyle/>
          <a:p>
            <a:r>
              <a:rPr lang="es-CO" dirty="0" smtClean="0"/>
              <a:t>EL COMPONENTE SOCIAL DEL FASCISMO PRETENDE SER INTER-CLASISTA ( NIEGA LA EXISTENCIA DE LOS INTERESES DE CLASE E INTENTA SUPRIMIR LA LUCHA DE LAS CLASES CON UNA POLITICA PATERNALISTA)</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2492896"/>
            <a:ext cx="5324475" cy="3810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873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764704"/>
            <a:ext cx="8208912" cy="5760640"/>
          </a:xfrm>
        </p:spPr>
        <p:txBody>
          <a:bodyPr/>
          <a:lstStyle/>
          <a:p>
            <a:r>
              <a:rPr lang="es-CO" dirty="0" smtClean="0"/>
              <a:t>NACIONALISMO ECONOMICO, CON AUTARQUIA Y DIRECCION CENTRALIZADA</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1988840"/>
            <a:ext cx="5074518" cy="38805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25114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492896"/>
            <a:ext cx="8064895" cy="3744416"/>
          </a:xfrm>
        </p:spPr>
        <p:txBody>
          <a:bodyPr/>
          <a:lstStyle/>
          <a:p>
            <a:r>
              <a:rPr lang="es-CO" dirty="0" smtClean="0"/>
              <a:t>LA DESIGUALDAD ENTRE LOS INDIVIDUOS </a:t>
            </a:r>
            <a:endParaRPr lang="es-CO" dirty="0"/>
          </a:p>
        </p:txBody>
      </p:sp>
      <p:sp>
        <p:nvSpPr>
          <p:cNvPr id="4" name="3 Rectángulo"/>
          <p:cNvSpPr/>
          <p:nvPr/>
        </p:nvSpPr>
        <p:spPr>
          <a:xfrm>
            <a:off x="144625" y="543178"/>
            <a:ext cx="899937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FUNDAMENTOS TEORICOS DEL FASCISMO</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39752" y="2996952"/>
            <a:ext cx="3888432" cy="3455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87741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692696"/>
            <a:ext cx="7740848" cy="5649491"/>
          </a:xfrm>
        </p:spPr>
        <p:txBody>
          <a:bodyPr/>
          <a:lstStyle/>
          <a:p>
            <a:r>
              <a:rPr lang="es-CO" dirty="0" smtClean="0"/>
              <a:t>SUBORDINACION DE LOS INDIVIDUOS AL ESTADO, ORGANO DE CONTROL DE TODA LA SOCIEDAD</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1800" y="2000250"/>
            <a:ext cx="3285809" cy="43810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80851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692696"/>
            <a:ext cx="8064895" cy="5688632"/>
          </a:xfrm>
        </p:spPr>
        <p:txBody>
          <a:bodyPr/>
          <a:lstStyle/>
          <a:p>
            <a:r>
              <a:rPr lang="es-CO" dirty="0" smtClean="0"/>
              <a:t>EXISTENCIA DE UNA ELITE, COMPETENTE Y PREPARADA, Y DE UN LIDER CARISMATICO, CAPAZ DE CREAR UNA VOLUNTAD GENERAL A LA QUE LAS MASAS DEBIAN SOMETERSE: </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2292005"/>
            <a:ext cx="5316957" cy="37427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150665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149</TotalTime>
  <Words>857</Words>
  <Application>Microsoft Office PowerPoint</Application>
  <PresentationFormat>Presentación en pantalla (4:3)</PresentationFormat>
  <Paragraphs>53</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Forma de onda</vt:lpstr>
      <vt:lpstr>Diapositiva 1</vt:lpstr>
      <vt:lpstr>ITALIA FASCISTA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SQUADRISMO</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13</cp:revision>
  <dcterms:created xsi:type="dcterms:W3CDTF">2012-06-04T21:06:11Z</dcterms:created>
  <dcterms:modified xsi:type="dcterms:W3CDTF">2014-04-17T23:53:29Z</dcterms:modified>
</cp:coreProperties>
</file>