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3" r:id="rId3"/>
    <p:sldId id="294" r:id="rId4"/>
    <p:sldId id="260" r:id="rId5"/>
    <p:sldId id="259" r:id="rId6"/>
    <p:sldId id="261" r:id="rId7"/>
    <p:sldId id="262" r:id="rId8"/>
    <p:sldId id="263" r:id="rId9"/>
    <p:sldId id="266" r:id="rId10"/>
    <p:sldId id="269" r:id="rId11"/>
    <p:sldId id="270" r:id="rId12"/>
    <p:sldId id="271" r:id="rId13"/>
    <p:sldId id="274" r:id="rId14"/>
    <p:sldId id="275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4" r:id="rId32"/>
    <p:sldId id="276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>
        <p:scale>
          <a:sx n="70" d="100"/>
          <a:sy n="70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D217-8202-40C2-A29B-E20A22AFDBC7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A126-B8A0-4C54-8E94-0DDB4A891BD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3916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A126-B8A0-4C54-8E94-0DDB4A891BDE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5682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B22D64-837C-43D6-9399-534AF134F49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4927D5-00F4-4098-8BCF-C61B53CD4FE2}" type="datetimeFigureOut">
              <a:rPr lang="es-CO" smtClean="0"/>
              <a:pPr/>
              <a:t>28/08/2014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repcultural.org/blaavirtual/economia/industrilatina/190.htm" TargetMode="External"/><Relationship Id="rId2" Type="http://schemas.openxmlformats.org/officeDocument/2006/relationships/hyperlink" Target="http://www.tlc.gov.co/publicaciones.php?id=1195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5229200"/>
            <a:ext cx="6400800" cy="1535684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MARIA CAMILA GARCIA – 11710505</a:t>
            </a:r>
          </a:p>
          <a:p>
            <a:r>
              <a:rPr lang="es-C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KATHERINNE DÍAZ PATIÑO – 11710517</a:t>
            </a:r>
          </a:p>
          <a:p>
            <a:r>
              <a:rPr lang="es-C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MARÍA </a:t>
            </a:r>
            <a:r>
              <a:rPr lang="es-CO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COTTE - 11710052</a:t>
            </a:r>
            <a:endParaRPr lang="es-CO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data:image/jpeg;base64,/9j/4AAQSkZJRgABAQAAAQABAAD/2wCEAAkGBg8GDw8IEhMUExQTEg4SGRASDxAVFhgYFREVGBMREhgXJyYeGBojGRYXHzAgIycpLSwsFR4xNTwqNSYrLCoBCQoKDgwOGg8PGTUkHyQ2KzUwKi0vKi0qMCk1MDQqLywsMC8qKSwvKSwvLDQpLSkvLCwsLywsLDQtLCwsLCw0Lv/AABEIALcBEwMBIgACEQEDEQH/xAAcAAEAAgMBAQEAAAAAAAAAAAAAAwYEBQcCAQj/xABHEAACAQEDBA0JBgUEAwEAAAAAAQIDBAURBhIhkgcUFzEzQVFSU2GTstETIlRxcnOBobEyNUKCkcFio7PS8CM0dMIVQ6IW/8QAHAEBAAEFAQEAAAAAAAAAAAAAAAQCAwUGBwEI/8QAPBEAAgECAQcKBAILAQAAAAAAAAECAwQRBRITITFR8AYVMkFSYXGhsdEigZHBFDQjJDM1QlNyotLh8ZL/2gAMAwEAAhEDEQA/AJrNZoZkPNj9mP4VyIl2tDmR1YizcHD2YfREhuqSwOTSk856yPa0OZHViNrQ5kdWJID3BFOc95HtaHMjqxG1ocyOrEkAwQznvI9rQ5kdWI2tDmR1YkgGCGc95HtaHMjqxG1ocyOrEkAwQznvI9rQ5kdWI2tDmR1YkgGCGc95HtaHMjqxG1ocyOrEkAwQznvI9rQ5kdWI2tDmR1YkgGCGc95HtaHMjqxG1ocyOrEkAwQznvI9rQ5kdWI2tDmR1YkgGCGc95HtaHMjqxG1ocyOrEkAwQznvI9rQ5kdWI2tDmR1YkgGCGc95HtaHMjqxG1ocyOrEkAwQznvI9rQ5kdWI2tDmR1YkgGCGc95HtaHMjqxG1ocyOrEkAwQznvI9rQ5kdWI2tDmR1YkgGCGc95HtaHMjqxG1ocyOrEkAwQznvNDeNCCqy82P4fwrmoHu8uFl+XuoECSWczNUpPMWvqRt7NwcPZh9ESEdm4OHsw+iJCethhZdJgAHp4AAAAAAAAAAAAAeKtaNBZ8mkuVmrd8VLZLyFnpub5c1v44LeXWyDd5Qt7NY1pYd3WX6NvUrPCCxNuY1a8qNDfmvUni/wBEfKGR1qt+E7RVUVo81POfWsFhFetYm2oZE2Ojvqc/am13cDTbvltRg8KMMe98L1NntuSl3VWM/h8dXu/I0Tv6guN6rH/n6HLLVLbSuOy0d6jT3sNMIv6nt3TZ5aPI0uyh4GJfLm47C4+ZlVyN1a6hUoX3QnozsPXGSMunWjWWMZKXqaZt7RktY7Rv0kuuDlH6aDV2vIOm/Oo1JQl/FhJfqsGvmTbflwm8K0Ppq9yFX5IXEVjTknx34eoBrLTZbfcazpx8rBfiTckvW/tL1tYE1ivenbfNXmy5ssNPs8puFhlu0vcNHLB7nxh9zV7rJ9xavCpHAzQAZkggAAAAAAAAAAAAAAGkvLhZfl7qAvLhZfl7qBAl0mZql0I+CNvZuDh7MPoiQjs3Bw9mH0RITlsMNLpMAA9PAAAAAAAAAAYV43nGwLD7UnvR/dny87yVhWatM3vR/dmxybyZdFq8LQs6o/OUZfh5JP8Ai+hqmX+UEMnwzKbxn6f79DOZIyPUyhU1dHrZg3ZkvWviStVpbjDfVPek1hxL8C+ej4lusdip3fHyNOKhHkS3+tvfb62Tg49d3ta6m51ZY4nWLHJtCyjm01r39fHcAAQzIAAAAAAA0d85JUbzxqx/06j050Vobx050f3Wn1m8Bcp1Z0pZ0HgyxXt6deOZVjijn0bTWuWe07QnhxT39HKnxr5o20ZKazk8U+NFhvG7aV6wdCosVpwfHF4fai+UpE6VXJittWpppyxcZ4PDDnLk61/j6byd5UZ+FvcvwfHV6eGzmmXOT0rXGtR1x428eZtwfE1JJrSnpxPp0c00AAAAAAAAAAAA0l5cLL8vdQF5cLL8vdQIEukzNUuhHwRt7NwcPZh9ESEdm4OHsw+iJCcthhpdJgAHp4AAAAAACK1WmNkhKrLeXzfEkSmptNGV92mF2x+ynjJ8nOfwWhdbMblS+jY20qz29XjxrJVpbSua0acVtM/JO6Xb5u96qT0vMT5VozsORYYLrT5C4nilSjQjGlFYRikklxJbyPZwO7uZ3NV1JvadssLOFnRVKPz72VfK/L2jkdOlRqUp1PKRlJODisMHhg8Sv7t9k9Hra1PxNRs4cPY/dVe+jzkXsYWbKWxUryqVasZTdROMPJ4ebNxWGKx4jYaFnYQsoXFwnr3Y7dfsW51azquEOo3O7fZPR62tT8Ru32T0etrU/E97iVi6ev8AyvAbiVi6ev8AyvAoxyL3/wBx7+t93keN2+yej1tan4jdvsno9bWp+J73ErF09f8AleA3ErF09f8AleAxyL3/ANw/W+7yPG7fZPR62tT8S9XHe0b8s1G8YxcVVjnKMmsVpa04eo4Pl9kxSyTtcbDTlOcXShUxnm44uU1hoS0eadl2Pvuqxe6/7SLeVLK1pW0K9uuk+/Zgyq3q1JVHCfUWEAGtk8GFe11wvek7PP1xlhpi+KSM0FUZOLUo7SicI1IuElimc/u2rOwVZXXV+1FtL64Lqa0o2x6y1uvPhG9IaJ081N478c7Q11pv9H1GNYrSrZTjWXGtK5Gt9HZ+S2Vvxlvopv4o+n+vRo47l7JrsrhpdF7OONZOADbzAAAAAAAAAAGkvLhZfl7qAvLhZfl7qBAl0mZql0I+CNvZuDh7MPoiQjs3Bw9mH0RITlsMNLpMAA9PAAAAAACO0VlZ4Sqv8KbJMhbD5lS8ZaZTk4p9SeMn8Zd01uUFXydHN50kv3/YuFz2RWCz0bPyQjj63pl82zmXLe7eMKCfHGBvPJC1U6sqzWz16vuZgAOaHSzkGzhw9j91V76LhsUfdNn9q0f1ZFP2cOHsfuqvfRcNij7ps/tWj+rI2i6/c9Lx/wAjHU/zUuNxbwDnmWuybWyWtkrujRpzShTlnSlNPzljhoMDa2tW6no6Sxe0m1KkaaxkdDBx/dwtPo1LXqDdwtPo1LXqGR5hvez5r3LH42lvLllXscUMrbQrdUq1INU4082ChhgnJ46faLBcd0xuOzUbujJyjSjmqUsMXpb04es5bu4Wn0alr1Bu4Wn0alr1CTPJeU6lNUpLGK2LFFtXFvGTktr8TsAOP7uFp9Gpa9QbuFp9Gpa9Qjcw3vZ817lz8bS3nYAQ2Os7TTp1nocoQlguuKegmMK1g8CWeKtJV4ypSWKknFrqawZQbpTsNatd0vwylh8Hg38VgzoJSspY7TvClXWjykYp9bxcX8sP0Nm5L3bt76O5/wDPuapyptVVtNJ1x49TLAB3E5MAAAAAAAAAaS8uFl+XuoC8uFl+XuoECXSZmqXQj4I29m4OHsw+iJDn9PZKnTjGHkI6Elwj4l6j1umz6CPavwJyxwKJZHvG38HmvcvwKDumz6CPavwG6bPoI9q/A91nnM152PNe5fgUHdNn0Ee1fgN02fQR7V+A1jma87HmvcvwKDumz6CPavwG6bPoI9q/AaxzNedjzXuWa+/9WpZ6C04y3lv6ZJI6FvHJrnv95Q17PaHBQza1OGCk3+OLx+Z1k4vywm5X7x41I3/krQlRozjJa01j5+4ABp5t5yDZw4ex+6q99Fw2KPumz+1aP6sin7OHD2P3VXvouGxR902f2rR/VkbRdfuel4/5GOp/mpcbi3nCdl771n7qh3TuxwnZe+9Z+6od0s8nPzb/AKX6orvv2fzLtk1sa3ZeNislrqUW51KFGcn5assXKCbeCeC0my3Kbo6CXb1/E2uRv3bYP+NZ/wCmjckC4v7pVZJVZbX1veXoUabivhX0KjuU3R0Eu3r+I3Kbo6CXb1/E+5VbI1nyTrqw1KVWcnTjUxhmYYNyWGlrT5pv7kvWN+WeleMU4xqRzlGWGKWLWnDRxFc62UKdNVZTkovY85+54oUJScUliu4r+5TdHQS7ev4nHst7spXNeFpsNKObThKCjHObwxpxb0vS9LZ+jytXrsdXdfNapbqtOUqk2nJqrUW8kloTw3kiVkzLEqFVyuJyksNmOOvFb2W7i1U44QSTN3df+3oe6pdxGUeKNJUIxpLejGMV6ksEezAyeLbJi1IFTy/p4Qs9fDelOOPrSeH/AM/IthWMvv8Ab0veruSJdg3G4i0Y3K8VKzqJ7vueE8dIKHU2SZ0m6fkI6G1j5R8WjkPO6bPoI9q/A+i1sOScz3b/AIPNe5fgUHdNn0Ee1fgN02fQR7V+A1jma87HmvcvwKDumz6CPavwG6bPoI9q/AaxzNedjzXuX4FB3TZ9BHtX4DdNn0Ee1fgNY5mvOx5r3LHeXCy/L3UCoWjLudok6nkYrHDR5R8Sw5D4QJ9JmUp5NuFFJx817lXABkVsNoAAKgAAAAAAWbI+0eSxeODjUpz9XX8vkd3xx0n54ybq5lWVPnRf6p4/TE71c1sVvs9GvjjjCOPrWiXzTOO8taDheZ+/2w+zJ2R5ZterDfg/szNABopshyDZw4ex+6q99HzIrZPsuTVipXbUpVpSg6rcoKnm+dNyWGLT4y7ZY5A08sZ0q06sqfk4yilGMXji8cXiV7cPs/pNXs4G2ULywnZQt7hvVuT26/cxs6VZVXOC2mRu22HobRq0v7jm+XOUVPKi2SvCnGcYuFOOE83HGKwe82joG4fZ/SavZwOe5a5OQyWtkruhNzShTlnSST85Y4aDIZLWTtN+qt52D247PmWLjT5n6TYXu4dl2x3VZLNYZUq7lSpUqbcVSwbjFJtYy3jP3bbD0No1aX9xqbj2H6F7WWz292ipF1aVOo4qEGk5RTwRnbh9n9Jq9nAgVVkfPlnN44vHpbS9F3WCw+xRMv8AKellZa426lGcIqjCnhUUccVKbx81vR5yOy7H33VYvdf9pFV3D7P6TV7OBfLiulXFZqN3KTkqUc1SaSb0t6V8SPlW8taltChbvovc9mD3ly3pVI1HOa2meADWieAAACo7INfCFChyynLq0JJfVluOcbJVvUakknwdLN9UpN4L5oyuSKDr3cILjq+5h8tTwtHFbZNLzOVTlnty5W2fAD6GMKAAegAAAAAAAAx0+kytAAE9bCgAAqAAAAAABNY7RtWpCtyNP4ca/Q7XkFeSq052LR5vnxeO/GW/+jw1jhxc8iL+dhlCeOLpvBx5ab0YdfikaZyuyc7m1VWK1x9P+6vmUxq/hq8K/UtT8H7bTtQI6FeNphGtF4xklJPqaxRIcXaw1M3NNNYoAA8PQcJ2XvvWfuqHdO7HCdl771n7qh3TYuTn5t/0v1RBvv2fzOu5G/dtg/41n/po3Jxm59mKd02ehYFZoyVKnTp5zrNY5sUscMNG8Ze7lU9Ej28v7SitkS9lUlJQ1NvrXuewu6Sik36nWwck3cqnoke3l/aN3Kp6JHt5f2lrmK+7HnH3KvxlHf5M62c3yo2WKuT1sr3YrPCapuKz3Ukm8YRlpWHWazdyqeiR7eX9pQco76eUNqrXm4qDqOLzFLHDCCjv8e8ZPJmQ5qq/xdP4cNWvrxW5ke4u04/o3rP0nZK22adOs1hnQhLD2op4fMmMW6/9vQ91S7iMo1Sawk0ZJbDxXrRs0ZVpPCMU5N9SWk4bllebtUpctScpvqWOhf5yHScu75VlpqwJrzlnzb4op4r9Wn+nWcXvG2beqSq8W8vUt46FyLya51XcyWpcL3+SNXynW09yqS2Q1v8AqfsYwAOsEYAAAAAAAAAAAx0+kytAAE9bCgAAqAAAAAAAJrFanYqkay4npXKuNEIKJwjOLjJYpnjSksGdiyFyog4xscn5km3CT0YNvTB+t/PHlL2fnO570d3yzXjmPf6nzkdfyWyujaYxstaWl4KFXHRJcSk+Xr4/Xv8AGOUmQZ2VV1Kaxi+Prv8AqTsm32hatqz1fwv7P7FtABppsoK5fmx/YMoazt1eM3NqMcVVlFYRWC0IsYLtKtUoyzqcmn3FMoRksJLEpm5HdXR1O3mNyO6ujqdvMuYJXOV3/Nl9WW9BS7KKZuR3V0dTt5jcjuro6nbzLmBzld/zZfVjQUuyimbkd1dHU7eY3I7q6Op28y5gc5Xf82X1Y0FLso8UaSs8Y0lvRjGK9SWCMW971hdFKVolhjpUY4/alxJHq8rzpXVDy9R4LeS323yRRyjLDKydrk6jfnYNQp76gnxvr6+NrkRIyXkyrlCsoRWrjhsx+UcoK3jo6eub2Ld3s1OVd+ztc5028ZzeM5evegurDD4YIrR9lJzbk9LbbxPh3ewsqdlQVGHVt73x5Gv06eYt763vYABOLgAAAAAAAAAABjp9JlaAAJ62FAABUAAAAAAAAAAZ123rK73m78Xvx/dchggs1qMK0HTqLFMpnCM1myWo6xkzl75OCpy/1YJLea8pDqeO/wDEvthvCleMfK05qS6t9dUlvo/NtGtKzvPi2nypm9u3KydklGcsVKO9UpvB/Ffr4HN8rcjG26lq8e7r9uNjL9ve3Fr8L+OP9y+fWd9Bzm6dkibwjKUKy06G8yf+fAsVny7s1XROM4deCkvlp+Rodxku6oSzZwfHdtMvSyxaz1OWa90tX+vMsgNZSymsdberRXtZ0e9ge/8Az9k6enrohOjUX8L+jJyuqLWKmvqjYA0lbLKx0lipuXVGEv004I1Fu2Q40otwp4fxVZJJetLxL9OxuKjwjBkarlS0p7aifhr9MS5FevjLGjd+dSp/6k1itH2E/wCJ8fw5OI53feXk7ZjTnUdRaXmQwjDlSeG/894qttvirbcY45sebH93xm35M5H3FdqVf4Y9/tt9PExNfK1ass2hHNXalt+SN7lBldO11JTzs+b0Z/4YrijFf58Sqzm6jc28W9LbPgOo2GT6FjTzKS8X1vjcQIU1DF7W9re1gAGQLgAAAAAAAAAAAAABjp9JlaAAJ62FAABUAAAAAAAAAAAAAAAAZFK8a1HQpy9WLf1McFE4RmsJLHxPHFS2o2EL/tEfxJ+uMf2PX/6Gvyx1Ua0EV5PtW8XSj/5XsWtBS7K+hmyvm0S/9j+CivoYlStKtplJy622/qeQSKdGnT6EUvBJFcYRj0VgAAXSsAAAAAAAAAAAAAAAAAAAAx0+kytAAFxV5YDAAA908jzAAAaeQwAAGnkMAABp5DAAAaeQwAAGnkMAABp5DAAAaeQwAAGnkMAABp5DAAAaeQwAAGnkMAABp5DAAAaeQwAAGnkMAABp5DAAAgTrSzmV4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62" y="7937"/>
            <a:ext cx="9152562" cy="49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99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41" t="12522" r="13462" b="10393"/>
          <a:stretch/>
        </p:blipFill>
        <p:spPr bwMode="auto">
          <a:xfrm>
            <a:off x="395536" y="692696"/>
            <a:ext cx="7189940" cy="52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5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92" t="31878" r="24664" b="26480"/>
          <a:stretch/>
        </p:blipFill>
        <p:spPr bwMode="auto">
          <a:xfrm>
            <a:off x="683568" y="692696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47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70" t="32540" r="29644" b="25829"/>
          <a:stretch/>
        </p:blipFill>
        <p:spPr bwMode="auto">
          <a:xfrm>
            <a:off x="611560" y="764704"/>
            <a:ext cx="69127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8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2" t="11567" r="25877" b="5877"/>
          <a:stretch/>
        </p:blipFill>
        <p:spPr bwMode="auto">
          <a:xfrm>
            <a:off x="1331640" y="476672"/>
            <a:ext cx="5704764" cy="60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051720" y="476672"/>
            <a:ext cx="45365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1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92" t="12980" r="23791" b="5415"/>
          <a:stretch/>
        </p:blipFill>
        <p:spPr bwMode="auto">
          <a:xfrm>
            <a:off x="1763688" y="692696"/>
            <a:ext cx="48965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339752" y="692696"/>
            <a:ext cx="37444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59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547688"/>
            <a:ext cx="41814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815"/>
            <a:ext cx="40862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70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ANTIGUA Y BARBUDA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Nación conformada por un conjunto de islas en colonia del Imperio Británico.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Sain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John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POBLACION: 87.883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PIB Per-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capita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:  15.635 USD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2.gstatic.com/images?q=tbn:ANd9GcQCJvDKU8ORwkUWkbIdNockCqvMtV7L9BqT-xnjw0TsIrlm_N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20" y="2924944"/>
            <a:ext cx="2664296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0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BAHAMAS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Estado independiente al norte de Cuba, es un archipiélago compuesto por 24 islas habitadas, 600 deshabitadas y más de 2000 peñascos.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Nasáu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 POBLACIÓN: 368.000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t0.gstatic.com/images?q=tbn:ANd9GcRzuhqdT6R1sJdgcZf_mQTN9EisU8SpnMxu81aDyRQjIfPR8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240360" cy="2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BARBADOS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52736"/>
            <a:ext cx="3970784" cy="48006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Isla nación bajo el poder del Reino Unido 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Bridgetown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POBLACION: 279.912 PIB per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capita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: 15.482 USD 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thecommonwealth.org/Shared_ASP_Files/UploadedFiles/%7BAFA38A8D-1F17-4832-A268-345420077FE9%7D_Barbad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153" y="1844824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7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75" y="449796"/>
            <a:ext cx="6347048" cy="114300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BÉLICE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7620000" cy="384502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País de América bajo el poder Británico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Belmopán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322.000 habitantes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1.bp.blogspot.com/_3Vrb5Q9ZHBI/TDH8bpzfKmI/AAAAAAAABMY/IogP1z4EpsA/s320/belice-ubic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28479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7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1506011"/>
            <a:ext cx="3312368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Arial" pitchFamily="34" charset="0"/>
                <a:cs typeface="Arial" pitchFamily="34" charset="0"/>
              </a:rPr>
              <a:t>¿ QUÉ ES ?</a:t>
            </a:r>
            <a:endParaRPr lang="es-CO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140968"/>
            <a:ext cx="7488832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un mecanismo de integración, establecido el 4 de julio de 1973, con la suscripción del Tratado de Chaguaramas. </a:t>
            </a:r>
          </a:p>
        </p:txBody>
      </p:sp>
      <p:pic>
        <p:nvPicPr>
          <p:cNvPr id="1026" name="Picture 2" descr="http://www.noticiassin.com/wp-content/uploads/2012/07/Cari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10958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64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DOMINICA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006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Isla y República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Rosecio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 y Francés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73.126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t1.gstatic.com/images?q=tbn:ANd9GcQZKL8yg8baV5hEL7apupTgf8gDwslLmIMx6f3H-jCL05CU9F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0294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48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V1CVivQ5x-5nAS8V1bFrxYUvbTgbaTKc4JRVgGUIBn_zTeXvJkw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GRANADA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8006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País independiente al Nordeste de Venezuela, bajo el gobierno de Isabel II.</a:t>
            </a:r>
          </a:p>
          <a:p>
            <a:pPr algn="ctr"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Saint George</a:t>
            </a:r>
          </a:p>
          <a:p>
            <a:pPr algn="ctr"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 algn="ctr"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89.502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GUYANA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República cooperativa de Guyana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Georgetown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784.894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t0.gstatic.com/images?q=tbn:ANd9GcRGYFbmDOQH_buCwQXVLO8WpYWTkQnLJb6N2BQ2FfVndd4XiMA1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80928"/>
            <a:ext cx="26765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26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HAITI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República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Puerto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principe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Haitiano y francés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9.800.000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PIB: 11.056 mil USD</a:t>
            </a:r>
          </a:p>
        </p:txBody>
      </p:sp>
      <p:pic>
        <p:nvPicPr>
          <p:cNvPr id="8194" name="Picture 2" descr="http://t0.gstatic.com/images?q=tbn:ANd9GcRQsPJJ7UTLSMwKgj0W_Z7wiiNe3ON6khH3o9zK-DEd5GT7P5bl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0243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91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JAMAICA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006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Isla bajo el poder de Gran Bretaña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2.735.520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PIB: 11.690 millones USD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Kingston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952329" cy="42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37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 CRISTOBAL Y NIEVES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402832" cy="3917032"/>
          </a:xfrm>
        </p:spPr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</a:rPr>
              <a:t>2 Islas unidas constituidas como federación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PODER: Isabel II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Basseterre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39.958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064" y="1559607"/>
            <a:ext cx="2667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t1.gstatic.com/images?q=tbn:ANd9GcRjMf2BuddRQiKL8PJVyOQDEeuFr7wK104-XAm2wp3fs5pgmh_D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064" y="3645024"/>
            <a:ext cx="2667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11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SANTA LUCÍA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Estado insular</a:t>
            </a:r>
            <a:r>
              <a:rPr lang="es-CO" dirty="0">
                <a:latin typeface="Arial" pitchFamily="34" charset="0"/>
                <a:cs typeface="Arial" pitchFamily="34" charset="0"/>
              </a:rPr>
              <a:t> ubicado en el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mar Caribe, </a:t>
            </a:r>
            <a:r>
              <a:rPr lang="es-CO" dirty="0">
                <a:latin typeface="Arial" pitchFamily="34" charset="0"/>
                <a:cs typeface="Arial" pitchFamily="34" charset="0"/>
              </a:rPr>
              <a:t>al norte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San Vicente y las Granadinas</a:t>
            </a:r>
            <a:r>
              <a:rPr lang="es-CO" dirty="0">
                <a:latin typeface="Arial" pitchFamily="34" charset="0"/>
                <a:cs typeface="Arial" pitchFamily="34" charset="0"/>
              </a:rPr>
              <a:t> y al sur de la isla de la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Martinica.</a:t>
            </a:r>
            <a:r>
              <a:rPr lang="es-CO" dirty="0">
                <a:latin typeface="Arial" pitchFamily="34" charset="0"/>
                <a:cs typeface="Arial" pitchFamily="34" charset="0"/>
              </a:rPr>
              <a:t> 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Castries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173.907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t0.gstatic.com/images?q=tbn:ANd9GcRnszCynAQv_IXOp1crnqszctdO0naxIDYMLmPRpujwTl73duL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6193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08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pPr algn="ctr"/>
            <a:r>
              <a:rPr lang="es-CO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 VICENTE Y LAS GRANADINAS</a:t>
            </a:r>
            <a:endParaRPr lang="es-CO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CO" dirty="0">
                <a:latin typeface="Arial" pitchFamily="34" charset="0"/>
                <a:cs typeface="Arial" pitchFamily="34" charset="0"/>
              </a:rPr>
              <a:t>S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ituado </a:t>
            </a:r>
            <a:r>
              <a:rPr lang="es-CO" dirty="0">
                <a:latin typeface="Arial" pitchFamily="34" charset="0"/>
                <a:cs typeface="Arial" pitchFamily="34" charset="0"/>
              </a:rPr>
              <a:t>al norte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Venezuela</a:t>
            </a:r>
            <a:r>
              <a:rPr lang="es-CO" dirty="0">
                <a:latin typeface="Arial" pitchFamily="34" charset="0"/>
                <a:cs typeface="Arial" pitchFamily="34" charset="0"/>
              </a:rPr>
              <a:t> y de la isla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Granada, </a:t>
            </a:r>
            <a:r>
              <a:rPr lang="es-CO" dirty="0">
                <a:latin typeface="Arial" pitchFamily="34" charset="0"/>
                <a:cs typeface="Arial" pitchFamily="34" charset="0"/>
              </a:rPr>
              <a:t>en la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cadena</a:t>
            </a:r>
            <a:r>
              <a:rPr lang="es-CO" dirty="0">
                <a:latin typeface="Arial" pitchFamily="34" charset="0"/>
                <a:cs typeface="Arial" pitchFamily="34" charset="0"/>
              </a:rPr>
              <a:t> de las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Antillas menores</a:t>
            </a:r>
            <a:r>
              <a:rPr lang="es-CO" dirty="0">
                <a:latin typeface="Arial" pitchFamily="34" charset="0"/>
                <a:cs typeface="Arial" pitchFamily="34" charset="0"/>
              </a:rPr>
              <a:t> del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mas Caribe.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TERRITORIO: 389</a:t>
            </a:r>
            <a:r>
              <a:rPr lang="es-CO" dirty="0">
                <a:latin typeface="Arial" pitchFamily="34" charset="0"/>
                <a:cs typeface="Arial" pitchFamily="34" charset="0"/>
              </a:rPr>
              <a:t>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km2 (Comprende </a:t>
            </a:r>
            <a:r>
              <a:rPr lang="es-CO" dirty="0">
                <a:latin typeface="Arial" pitchFamily="34" charset="0"/>
                <a:cs typeface="Arial" pitchFamily="34" charset="0"/>
              </a:rPr>
              <a:t>la isla principal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San Vicente</a:t>
            </a:r>
            <a:r>
              <a:rPr lang="es-CO" dirty="0">
                <a:latin typeface="Arial" pitchFamily="34" charset="0"/>
                <a:cs typeface="Arial" pitchFamily="34" charset="0"/>
              </a:rPr>
              <a:t> y las dos terceras partes del norte del archipiélago de las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Granadinas.)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Kingstown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100.369</a:t>
            </a:r>
          </a:p>
          <a:p>
            <a:pPr>
              <a:lnSpc>
                <a:spcPct val="1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PIB: 1.259 billones USD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02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SURINAM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CO" dirty="0">
                <a:latin typeface="Arial" pitchFamily="34" charset="0"/>
                <a:cs typeface="Arial" pitchFamily="34" charset="0"/>
              </a:rPr>
              <a:t>A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ntiguamente </a:t>
            </a:r>
            <a:r>
              <a:rPr lang="es-CO" dirty="0">
                <a:latin typeface="Arial" pitchFamily="34" charset="0"/>
                <a:cs typeface="Arial" pitchFamily="34" charset="0"/>
              </a:rPr>
              <a:t>conocida como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Guyana Holandesa</a:t>
            </a:r>
            <a:r>
              <a:rPr lang="es-CO" dirty="0">
                <a:latin typeface="Arial" pitchFamily="34" charset="0"/>
                <a:cs typeface="Arial" pitchFamily="34" charset="0"/>
              </a:rPr>
              <a:t> o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Neerlandesa.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Situado </a:t>
            </a:r>
            <a:r>
              <a:rPr lang="es-CO" dirty="0">
                <a:latin typeface="Arial" pitchFamily="34" charset="0"/>
                <a:cs typeface="Arial" pitchFamily="34" charset="0"/>
              </a:rPr>
              <a:t>al norte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América del Sur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Paramaribo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543.000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Neerlandes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t2.gstatic.com/images?q=tbn:ANd9GcSvM701Efk2NSKyKEl92rgVli_S7Q_dpJqrgIHdJNCnhd06r4aA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312368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452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TRINIDAD Y TOBAGO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es-CO" dirty="0">
                <a:latin typeface="Arial" pitchFamily="34" charset="0"/>
                <a:cs typeface="Arial" pitchFamily="34" charset="0"/>
              </a:rPr>
              <a:t>independiente ubicado en el sur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del mar Caribe, </a:t>
            </a:r>
            <a:r>
              <a:rPr lang="es-CO" dirty="0">
                <a:latin typeface="Arial" pitchFamily="34" charset="0"/>
                <a:cs typeface="Arial" pitchFamily="34" charset="0"/>
              </a:rPr>
              <a:t>sobre la plataforma continental de la costa oriental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 Venezuela</a:t>
            </a:r>
            <a:r>
              <a:rPr lang="es-CO" dirty="0">
                <a:latin typeface="Arial" pitchFamily="34" charset="0"/>
                <a:cs typeface="Arial" pitchFamily="34" charset="0"/>
              </a:rPr>
              <a:t> en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América del Sur.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CAPITAL: Puerto España 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0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1.299.953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t2.gstatic.com/images?q=tbn:ANd9GcT9TNvXDizNNMmnaEnEEUIVsPOB5LfoFk2TAM-OgHQcj0JpIjbN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86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CO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>
                <a:latin typeface="Arial" pitchFamily="34" charset="0"/>
                <a:cs typeface="Arial" pitchFamily="34" charset="0"/>
              </a:rPr>
              <a:t>Estimular la cooperación económica en el seno de un mercado común del Caribe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800" dirty="0">
                <a:latin typeface="Arial" pitchFamily="34" charset="0"/>
                <a:cs typeface="Arial" pitchFamily="34" charset="0"/>
              </a:rPr>
              <a:t>Estrechar las relaciones políticas y económicas entre los estados miembros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800" dirty="0">
                <a:latin typeface="Arial" pitchFamily="34" charset="0"/>
                <a:cs typeface="Arial" pitchFamily="34" charset="0"/>
              </a:rPr>
              <a:t>Promover la cooperación educacional, cultural e industrial entre los países de la Comunidad.</a:t>
            </a:r>
          </a:p>
          <a:p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038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MONTSERRAT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Territorio de Ultramar</a:t>
            </a:r>
            <a:r>
              <a:rPr lang="es-CO" dirty="0">
                <a:latin typeface="Arial" pitchFamily="34" charset="0"/>
                <a:cs typeface="Arial" pitchFamily="34" charset="0"/>
              </a:rPr>
              <a:t> dependiente del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Reino Unido</a:t>
            </a:r>
            <a:r>
              <a:rPr lang="es-CO" dirty="0">
                <a:latin typeface="Arial" pitchFamily="34" charset="0"/>
                <a:cs typeface="Arial" pitchFamily="34" charset="0"/>
              </a:rPr>
              <a:t> ubicado al sureste de la isla de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Puerto Rico, </a:t>
            </a:r>
            <a:r>
              <a:rPr lang="es-CO" dirty="0">
                <a:latin typeface="Arial" pitchFamily="34" charset="0"/>
                <a:cs typeface="Arial" pitchFamily="34" charset="0"/>
              </a:rPr>
              <a:t>en aguas del 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mar Caribe.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IDIOMA: Inglés</a:t>
            </a:r>
          </a:p>
          <a:p>
            <a:pPr>
              <a:lnSpc>
                <a:spcPct val="250000"/>
              </a:lnSpc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POBLACIÓN: 5.789</a:t>
            </a:r>
            <a:r>
              <a:rPr lang="es-CO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4338" name="Picture 2" descr="http://t0.gstatic.com/images?q=tbn:ANd9GcS15RjYzpl2lfZZFQWAjb530uDYgPqVPiaSTxsKeQZ7rK7oZTBw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168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67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BIBLIOGRAFIA</a:t>
            </a:r>
            <a:br>
              <a:rPr lang="es-CO" dirty="0">
                <a:latin typeface="Arial" pitchFamily="34" charset="0"/>
                <a:cs typeface="Arial" pitchFamily="34" charset="0"/>
              </a:rPr>
            </a:b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7920880" cy="355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O" u="sng" dirty="0" smtClean="0">
                <a:hlinkClick r:id="rId2"/>
              </a:rPr>
              <a:t>http</a:t>
            </a:r>
            <a:r>
              <a:rPr lang="es-CO" u="sng" dirty="0">
                <a:hlinkClick r:id="rId2"/>
              </a:rPr>
              <a:t>://www.tlc.gov.co/publicaciones.php?id=11951</a:t>
            </a:r>
            <a:r>
              <a:rPr lang="es-CO" dirty="0"/>
              <a:t> </a:t>
            </a:r>
          </a:p>
          <a:p>
            <a:pPr>
              <a:lnSpc>
                <a:spcPct val="150000"/>
              </a:lnSpc>
            </a:pPr>
            <a:r>
              <a:rPr lang="es-CO" dirty="0"/>
              <a:t>MINISTERIO DE RELACIONES EXTERIORES</a:t>
            </a:r>
          </a:p>
          <a:p>
            <a:pPr>
              <a:lnSpc>
                <a:spcPct val="150000"/>
              </a:lnSpc>
            </a:pPr>
            <a:r>
              <a:rPr lang="es-CO" dirty="0"/>
              <a:t>CAMA DE COMERCIO DE BOGOTA</a:t>
            </a:r>
          </a:p>
          <a:p>
            <a:pPr>
              <a:lnSpc>
                <a:spcPct val="150000"/>
              </a:lnSpc>
            </a:pPr>
            <a:r>
              <a:rPr lang="es-CO" u="sng" dirty="0">
                <a:hlinkClick r:id="rId3"/>
              </a:rPr>
              <a:t>http://www.banrepcultural.org/blaavirtual/economia/industrilatina/190.htm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827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4437112"/>
            <a:ext cx="4762872" cy="67667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CO" sz="6600" dirty="0" smtClean="0"/>
              <a:t>GRACIAS …..</a:t>
            </a: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xmlns="" val="394738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08912" cy="1143000"/>
          </a:xfrm>
        </p:spPr>
        <p:txBody>
          <a:bodyPr/>
          <a:lstStyle/>
          <a:p>
            <a:r>
              <a:rPr lang="es-CO" sz="4000" dirty="0" smtClean="0">
                <a:latin typeface="Arial" pitchFamily="34" charset="0"/>
                <a:cs typeface="Arial" pitchFamily="34" charset="0"/>
              </a:rPr>
              <a:t>CARACTERÍSTICAS PRINCIPALES</a:t>
            </a:r>
            <a:endParaRPr lang="es-CO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Normas de origen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Bienes usados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Normas técnicas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Comercio de servicios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1.gstatic.com/images?q=tbn:ANd9GcSWMuGmgx4WOaCA4GqeG-TJ6_ez1N2DK-z2va0lFCKIxw7CMFE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448272" cy="20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Desarrolla tres actividades principales: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384502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La cooperación económica a través del Mercado Común del Caribe.</a:t>
            </a:r>
          </a:p>
          <a:p>
            <a:pPr lvl="0">
              <a:lnSpc>
                <a:spcPct val="150000"/>
              </a:lnSpc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La coordinación de la política exterior.</a:t>
            </a:r>
          </a:p>
          <a:p>
            <a:pPr lvl="0">
              <a:lnSpc>
                <a:spcPct val="150000"/>
              </a:lnSpc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La colaboración de campos como la agricultura, la industria, el transporte y las telecomunicaciones. </a:t>
            </a:r>
          </a:p>
          <a:p>
            <a:endParaRPr lang="es-CO" dirty="0"/>
          </a:p>
        </p:txBody>
      </p:sp>
      <p:pic>
        <p:nvPicPr>
          <p:cNvPr id="2050" name="Picture 2" descr="http://gerardbest.files.wordpress.com/2010/11/caricom-jig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7344816" cy="17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8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35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latin typeface="Arial" pitchFamily="34" charset="0"/>
                <a:cs typeface="Arial" pitchFamily="34" charset="0"/>
              </a:rPr>
              <a:t>ACUERDO ENTRE COLOMBIA </a:t>
            </a:r>
            <a:r>
              <a:rPr lang="es-CO" sz="36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CO" sz="3600" b="1" dirty="0">
                <a:latin typeface="Arial" pitchFamily="34" charset="0"/>
                <a:cs typeface="Arial" pitchFamily="34" charset="0"/>
              </a:rPr>
              <a:t>CARICOM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/>
            </a:r>
            <a:br>
              <a:rPr lang="es-CO" sz="3600" dirty="0">
                <a:latin typeface="Arial" pitchFamily="34" charset="0"/>
                <a:cs typeface="Arial" pitchFamily="34" charset="0"/>
              </a:rPr>
            </a:b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62300" y="1988840"/>
            <a:ext cx="5067300" cy="4608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CO" sz="2400" dirty="0">
                <a:latin typeface="Arial" pitchFamily="34" charset="0"/>
                <a:cs typeface="Arial" pitchFamily="34" charset="0"/>
              </a:rPr>
              <a:t>En julio de 1994 se firmó el Acuerdo sobre comercio y cooperación económica y técnica entre </a:t>
            </a:r>
            <a:r>
              <a:rPr lang="es-CO" sz="2400" dirty="0" err="1">
                <a:latin typeface="Arial" pitchFamily="34" charset="0"/>
                <a:cs typeface="Arial" pitchFamily="34" charset="0"/>
              </a:rPr>
              <a:t>Caricom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 y Colombia, en el cual participaron doce de los miembros, con excepción de Bahamas y Surinam.</a:t>
            </a:r>
          </a:p>
          <a:p>
            <a:pPr algn="ctr">
              <a:lnSpc>
                <a:spcPct val="150000"/>
              </a:lnSpc>
            </a:pP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623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8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42218"/>
            <a:ext cx="4248472" cy="1143000"/>
          </a:xfrm>
        </p:spPr>
        <p:txBody>
          <a:bodyPr/>
          <a:lstStyle/>
          <a:p>
            <a:r>
              <a:rPr lang="es-CO" sz="4400" dirty="0" smtClean="0">
                <a:latin typeface="Arial" pitchFamily="34" charset="0"/>
                <a:cs typeface="Arial" pitchFamily="34" charset="0"/>
              </a:rPr>
              <a:t>OBJETIVO</a:t>
            </a:r>
            <a:endParaRPr lang="es-CO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701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y expandir el comercio y la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inversión.</a:t>
            </a:r>
          </a:p>
          <a:p>
            <a:pPr>
              <a:lnSpc>
                <a:spcPct val="150000"/>
              </a:lnSpc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acilitar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la creación de </a:t>
            </a:r>
            <a:r>
              <a:rPr lang="es-CO" sz="2800" dirty="0" err="1">
                <a:latin typeface="Arial" pitchFamily="34" charset="0"/>
                <a:cs typeface="Arial" pitchFamily="34" charset="0"/>
              </a:rPr>
              <a:t>joint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err="1">
                <a:latin typeface="Arial" pitchFamily="34" charset="0"/>
                <a:cs typeface="Arial" pitchFamily="34" charset="0"/>
              </a:rPr>
              <a:t>ventures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regionales.</a:t>
            </a:r>
          </a:p>
          <a:p>
            <a:pPr>
              <a:lnSpc>
                <a:spcPct val="150000"/>
              </a:lnSpc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Desarrollar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actividades de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cooperación.</a:t>
            </a:r>
          </a:p>
          <a:p>
            <a:pPr>
              <a:lnSpc>
                <a:spcPct val="150000"/>
              </a:lnSpc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Acceso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preferencial de bienes producidos en </a:t>
            </a:r>
            <a:r>
              <a:rPr lang="es-CO" sz="2800" dirty="0" err="1">
                <a:latin typeface="Arial" pitchFamily="34" charset="0"/>
                <a:cs typeface="Arial" pitchFamily="34" charset="0"/>
              </a:rPr>
              <a:t>Caricom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5431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3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7620000" cy="39890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713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Bienes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de liberación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inmediata</a:t>
            </a:r>
          </a:p>
          <a:p>
            <a:pPr>
              <a:lnSpc>
                <a:spcPct val="200000"/>
              </a:lnSpc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208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Bienes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de desgravación a tres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años</a:t>
            </a:r>
          </a:p>
          <a:p>
            <a:pPr>
              <a:lnSpc>
                <a:spcPct val="200000"/>
              </a:lnSpc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676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ienes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a ser desgravados a partir de 1998</a:t>
            </a:r>
          </a:p>
        </p:txBody>
      </p:sp>
      <p:pic>
        <p:nvPicPr>
          <p:cNvPr id="6146" name="Picture 2" descr="http://www.icesi.edu.co/blogs/icecomex/files/2008/10/seccion_asesoria_labo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87258"/>
            <a:ext cx="3905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7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dirty="0" smtClean="0">
                <a:latin typeface="Arial" pitchFamily="34" charset="0"/>
                <a:cs typeface="Arial" pitchFamily="34" charset="0"/>
              </a:rPr>
              <a:t>CARICOM AGRUPA A:</a:t>
            </a:r>
            <a:endParaRPr lang="es-CO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 Antigua y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Barbuda</a:t>
            </a:r>
          </a:p>
          <a:p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Bahamas 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Barbados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 Belice</a:t>
            </a:r>
          </a:p>
          <a:p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Dominica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Granada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Guyana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Haití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Jamaica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Montserrat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San Cristóbal y Nieves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Santa Lucía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San </a:t>
            </a:r>
            <a:r>
              <a:rPr lang="es-CO" dirty="0">
                <a:latin typeface="Arial" pitchFamily="34" charset="0"/>
                <a:cs typeface="Arial" pitchFamily="34" charset="0"/>
              </a:rPr>
              <a:t>Vicente y las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Granadinas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err="1">
                <a:latin typeface="Arial" pitchFamily="34" charset="0"/>
                <a:cs typeface="Arial" pitchFamily="34" charset="0"/>
              </a:rPr>
              <a:t>Suriname</a:t>
            </a:r>
            <a:r>
              <a:rPr lang="es-CO" dirty="0">
                <a:latin typeface="Arial" pitchFamily="34" charset="0"/>
                <a:cs typeface="Arial" pitchFamily="34" charset="0"/>
              </a:rPr>
              <a:t> y Trinidad 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 Tobago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552</TotalTime>
  <Words>527</Words>
  <Application>Microsoft Office PowerPoint</Application>
  <PresentationFormat>Presentación en pantalla (4:3)</PresentationFormat>
  <Paragraphs>131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Adyacencia</vt:lpstr>
      <vt:lpstr>Diapositiva 1</vt:lpstr>
      <vt:lpstr>¿ QUÉ ES ?</vt:lpstr>
      <vt:lpstr>OBJETIVOS</vt:lpstr>
      <vt:lpstr>CARACTERÍSTICAS PRINCIPALES</vt:lpstr>
      <vt:lpstr>Desarrolla tres actividades principales: </vt:lpstr>
      <vt:lpstr>ACUERDO ENTRE COLOMBIA Y CARICOM </vt:lpstr>
      <vt:lpstr>OBJETIVO</vt:lpstr>
      <vt:lpstr>Diapositiva 8</vt:lpstr>
      <vt:lpstr>CARICOM AGRUPA A: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ANTIGUA Y BARBUDA</vt:lpstr>
      <vt:lpstr>BAHAMAS</vt:lpstr>
      <vt:lpstr>BARBADOS</vt:lpstr>
      <vt:lpstr>BÉLICE</vt:lpstr>
      <vt:lpstr>DOMINICA</vt:lpstr>
      <vt:lpstr>GRANADA</vt:lpstr>
      <vt:lpstr>GUYANA</vt:lpstr>
      <vt:lpstr>HAITI</vt:lpstr>
      <vt:lpstr>JAMAICA</vt:lpstr>
      <vt:lpstr>SAN CRISTOBAL Y NIEVES</vt:lpstr>
      <vt:lpstr>SANTA LUCÍA</vt:lpstr>
      <vt:lpstr>SAN VICENTE Y LAS GRANADINAS</vt:lpstr>
      <vt:lpstr>SURINAM</vt:lpstr>
      <vt:lpstr>TRINIDAD Y TOBAGO</vt:lpstr>
      <vt:lpstr>MONTSERRAT</vt:lpstr>
      <vt:lpstr>BIBLIOGRAFIA 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</dc:creator>
  <cp:lastModifiedBy>Usuario</cp:lastModifiedBy>
  <cp:revision>32</cp:revision>
  <dcterms:created xsi:type="dcterms:W3CDTF">2013-03-07T15:15:44Z</dcterms:created>
  <dcterms:modified xsi:type="dcterms:W3CDTF">2014-08-29T00:46:56Z</dcterms:modified>
</cp:coreProperties>
</file>