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1" r:id="rId2"/>
    <p:sldId id="284" r:id="rId3"/>
    <p:sldId id="283" r:id="rId4"/>
    <p:sldId id="264" r:id="rId5"/>
    <p:sldId id="265" r:id="rId6"/>
    <p:sldId id="267" r:id="rId7"/>
    <p:sldId id="271" r:id="rId8"/>
    <p:sldId id="287" r:id="rId9"/>
    <p:sldId id="289" r:id="rId10"/>
    <p:sldId id="291" r:id="rId11"/>
    <p:sldId id="277" r:id="rId12"/>
    <p:sldId id="298" r:id="rId13"/>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714" autoAdjust="0"/>
  </p:normalViewPr>
  <p:slideViewPr>
    <p:cSldViewPr>
      <p:cViewPr>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2A24F3-970B-4D6A-A658-3F8064162888}" type="datetimeFigureOut">
              <a:rPr lang="es-CL" smtClean="0"/>
              <a:pPr/>
              <a:t>08-05-2013</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DF9023-6DFD-471E-895B-F332843A2063}" type="slidenum">
              <a:rPr lang="es-CL" smtClean="0"/>
              <a:pPr/>
              <a:t>‹Nº›</a:t>
            </a:fld>
            <a:endParaRPr lang="es-CL"/>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77193-4BAE-4CF6-B5B6-F0787B55702B}" type="datetimeFigureOut">
              <a:rPr lang="es-CL" smtClean="0"/>
              <a:pPr/>
              <a:t>08-05-2013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B913E-E32A-427B-AE13-850ADFC4408E}" type="slidenum">
              <a:rPr lang="es-CL" smtClean="0"/>
              <a:pPr/>
              <a:t>‹Nº›</a:t>
            </a:fld>
            <a:endParaRPr lang="es-CL"/>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5" name="4 Marcador de pie de página"/>
          <p:cNvSpPr>
            <a:spLocks noGrp="1"/>
          </p:cNvSpPr>
          <p:nvPr>
            <p:ph type="ftr" sz="quarter" idx="10"/>
          </p:nvPr>
        </p:nvSpPr>
        <p:spPr/>
        <p:txBody>
          <a:bodyPr/>
          <a:lstStyle/>
          <a:p>
            <a:endParaRPr lang="es-CL"/>
          </a:p>
        </p:txBody>
      </p:sp>
      <p:sp>
        <p:nvSpPr>
          <p:cNvPr id="6" name="5 Marcador de encabezado"/>
          <p:cNvSpPr>
            <a:spLocks noGrp="1"/>
          </p:cNvSpPr>
          <p:nvPr>
            <p:ph type="hdr" sz="quarter" idx="11"/>
          </p:nvPr>
        </p:nvSpPr>
        <p:spPr/>
        <p:txBody>
          <a:bodyPr/>
          <a:lstStyle/>
          <a:p>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718345D4-2C5A-4CC5-BF5F-722DADBCD90D}" type="datetimeFigureOut">
              <a:rPr lang="es-CL"/>
              <a:pPr>
                <a:defRPr/>
              </a:pPr>
              <a:t>08-05-2013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9E2E2C0-34DB-4DA3-9D35-62706CC5E5AF}"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06FA159-06BF-424F-AC91-8BA261033802}" type="datetimeFigureOut">
              <a:rPr lang="es-CL"/>
              <a:pPr>
                <a:defRPr/>
              </a:pPr>
              <a:t>08-05-2013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CD5D015-EE3F-4EBC-9DBA-912A8B5154C5}"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A26C25B-630F-4B04-BC7C-7B0A93C417F0}" type="datetimeFigureOut">
              <a:rPr lang="es-CL"/>
              <a:pPr>
                <a:defRPr/>
              </a:pPr>
              <a:t>08-05-2013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08147C6-0CDD-4309-B717-3514CAABAECA}"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DA5F739-BEB4-44F6-9670-756B87D72754}" type="datetimeFigureOut">
              <a:rPr lang="es-CL"/>
              <a:pPr>
                <a:defRPr/>
              </a:pPr>
              <a:t>08-05-2013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C7C09C3-50E2-4D60-A90A-8CD34EC5B819}"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242AD1B-1E7D-473B-8F9B-20D498A70869}" type="datetimeFigureOut">
              <a:rPr lang="es-CL"/>
              <a:pPr>
                <a:defRPr/>
              </a:pPr>
              <a:t>08-05-2013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1C151BB-490C-4F2A-89F2-E0CA79AAE261}"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lvl1pPr>
          </a:lstStyle>
          <a:p>
            <a:pPr>
              <a:defRPr/>
            </a:pPr>
            <a:fld id="{68196781-D0A2-4A93-9E6F-FDACC6300891}" type="datetimeFigureOut">
              <a:rPr lang="es-CL"/>
              <a:pPr>
                <a:defRPr/>
              </a:pPr>
              <a:t>08-05-2013</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385C1F5B-2F5F-4EB7-BC82-8CAAB4D4E936}"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a:defRPr/>
            </a:lvl1pPr>
          </a:lstStyle>
          <a:p>
            <a:pPr>
              <a:defRPr/>
            </a:pPr>
            <a:fld id="{4922322B-2939-494D-AC86-D5A3C4F9FEBB}" type="datetimeFigureOut">
              <a:rPr lang="es-CL"/>
              <a:pPr>
                <a:defRPr/>
              </a:pPr>
              <a:t>08-05-2013</a:t>
            </a:fld>
            <a:endParaRPr lang="es-CL"/>
          </a:p>
        </p:txBody>
      </p:sp>
      <p:sp>
        <p:nvSpPr>
          <p:cNvPr id="8" name="7 Marcador de pie de página"/>
          <p:cNvSpPr>
            <a:spLocks noGrp="1"/>
          </p:cNvSpPr>
          <p:nvPr>
            <p:ph type="ftr" sz="quarter" idx="11"/>
          </p:nvPr>
        </p:nvSpPr>
        <p:spPr/>
        <p:txBody>
          <a:bodyPr/>
          <a:lstStyle>
            <a:lvl1pPr>
              <a:defRPr/>
            </a:lvl1pPr>
          </a:lstStyle>
          <a:p>
            <a:pPr>
              <a:defRPr/>
            </a:pPr>
            <a:endParaRPr lang="es-CL"/>
          </a:p>
        </p:txBody>
      </p:sp>
      <p:sp>
        <p:nvSpPr>
          <p:cNvPr id="9" name="8 Marcador de número de diapositiva"/>
          <p:cNvSpPr>
            <a:spLocks noGrp="1"/>
          </p:cNvSpPr>
          <p:nvPr>
            <p:ph type="sldNum" sz="quarter" idx="12"/>
          </p:nvPr>
        </p:nvSpPr>
        <p:spPr/>
        <p:txBody>
          <a:bodyPr/>
          <a:lstStyle>
            <a:lvl1pPr>
              <a:defRPr/>
            </a:lvl1pPr>
          </a:lstStyle>
          <a:p>
            <a:pPr>
              <a:defRPr/>
            </a:pPr>
            <a:fld id="{CCE0B0F2-FE62-42BD-B0AA-56A137C072A9}"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lvl1pPr>
          </a:lstStyle>
          <a:p>
            <a:pPr>
              <a:defRPr/>
            </a:pPr>
            <a:fld id="{33C4B92B-635A-4A71-B92F-D5A3C9AA7615}" type="datetimeFigureOut">
              <a:rPr lang="es-CL"/>
              <a:pPr>
                <a:defRPr/>
              </a:pPr>
              <a:t>08-05-2013</a:t>
            </a:fld>
            <a:endParaRPr lang="es-CL"/>
          </a:p>
        </p:txBody>
      </p:sp>
      <p:sp>
        <p:nvSpPr>
          <p:cNvPr id="4" name="3 Marcador de pie de página"/>
          <p:cNvSpPr>
            <a:spLocks noGrp="1"/>
          </p:cNvSpPr>
          <p:nvPr>
            <p:ph type="ftr" sz="quarter" idx="11"/>
          </p:nvPr>
        </p:nvSpPr>
        <p:spPr/>
        <p:txBody>
          <a:bodyPr/>
          <a:lstStyle>
            <a:lvl1pPr>
              <a:defRPr/>
            </a:lvl1pPr>
          </a:lstStyle>
          <a:p>
            <a:pPr>
              <a:defRPr/>
            </a:pPr>
            <a:endParaRPr lang="es-CL"/>
          </a:p>
        </p:txBody>
      </p:sp>
      <p:sp>
        <p:nvSpPr>
          <p:cNvPr id="5" name="4 Marcador de número de diapositiva"/>
          <p:cNvSpPr>
            <a:spLocks noGrp="1"/>
          </p:cNvSpPr>
          <p:nvPr>
            <p:ph type="sldNum" sz="quarter" idx="12"/>
          </p:nvPr>
        </p:nvSpPr>
        <p:spPr/>
        <p:txBody>
          <a:bodyPr/>
          <a:lstStyle>
            <a:lvl1pPr>
              <a:defRPr/>
            </a:lvl1pPr>
          </a:lstStyle>
          <a:p>
            <a:pPr>
              <a:defRPr/>
            </a:pPr>
            <a:fld id="{49DC3F88-9992-47EA-B85B-CC1FCC974AFE}"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6328BAC4-5431-4BC9-932F-88E1EAAE428B}" type="datetimeFigureOut">
              <a:rPr lang="es-CL"/>
              <a:pPr>
                <a:defRPr/>
              </a:pPr>
              <a:t>08-05-2013</a:t>
            </a:fld>
            <a:endParaRPr lang="es-CL"/>
          </a:p>
        </p:txBody>
      </p:sp>
      <p:sp>
        <p:nvSpPr>
          <p:cNvPr id="3" name="2 Marcador de pie de página"/>
          <p:cNvSpPr>
            <a:spLocks noGrp="1"/>
          </p:cNvSpPr>
          <p:nvPr>
            <p:ph type="ftr" sz="quarter" idx="11"/>
          </p:nvPr>
        </p:nvSpPr>
        <p:spPr/>
        <p:txBody>
          <a:bodyPr/>
          <a:lstStyle>
            <a:lvl1pPr>
              <a:defRPr/>
            </a:lvl1pPr>
          </a:lstStyle>
          <a:p>
            <a:pPr>
              <a:defRPr/>
            </a:pPr>
            <a:endParaRPr lang="es-CL"/>
          </a:p>
        </p:txBody>
      </p:sp>
      <p:sp>
        <p:nvSpPr>
          <p:cNvPr id="4" name="3 Marcador de número de diapositiva"/>
          <p:cNvSpPr>
            <a:spLocks noGrp="1"/>
          </p:cNvSpPr>
          <p:nvPr>
            <p:ph type="sldNum" sz="quarter" idx="12"/>
          </p:nvPr>
        </p:nvSpPr>
        <p:spPr/>
        <p:txBody>
          <a:bodyPr/>
          <a:lstStyle>
            <a:lvl1pPr>
              <a:defRPr/>
            </a:lvl1pPr>
          </a:lstStyle>
          <a:p>
            <a:pPr>
              <a:defRPr/>
            </a:pPr>
            <a:fld id="{7A2DFCF2-7D47-4073-9C1C-BD35C47337B0}"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FB2ECDC7-AE23-4AB4-AF9E-B710B4F641EF}" type="datetimeFigureOut">
              <a:rPr lang="es-CL"/>
              <a:pPr>
                <a:defRPr/>
              </a:pPr>
              <a:t>08-05-2013</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BE5AA897-4D23-4907-A3EB-7AAC96039403}"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B5E6FEEE-789C-4F8A-8CEE-1E718689D83E}" type="datetimeFigureOut">
              <a:rPr lang="es-CL"/>
              <a:pPr>
                <a:defRPr/>
              </a:pPr>
              <a:t>08-05-2013</a:t>
            </a:fld>
            <a:endParaRPr lang="es-CL"/>
          </a:p>
        </p:txBody>
      </p:sp>
      <p:sp>
        <p:nvSpPr>
          <p:cNvPr id="6" name="5 Marcador de pie de página"/>
          <p:cNvSpPr>
            <a:spLocks noGrp="1"/>
          </p:cNvSpPr>
          <p:nvPr>
            <p:ph type="ftr" sz="quarter" idx="11"/>
          </p:nvPr>
        </p:nvSpPr>
        <p:spPr/>
        <p:txBody>
          <a:bodyPr/>
          <a:lstStyle>
            <a:lvl1pPr>
              <a:defRPr/>
            </a:lvl1pPr>
          </a:lstStyle>
          <a:p>
            <a:pPr>
              <a:defRPr/>
            </a:pPr>
            <a:endParaRPr lang="es-CL"/>
          </a:p>
        </p:txBody>
      </p:sp>
      <p:sp>
        <p:nvSpPr>
          <p:cNvPr id="7" name="6 Marcador de número de diapositiva"/>
          <p:cNvSpPr>
            <a:spLocks noGrp="1"/>
          </p:cNvSpPr>
          <p:nvPr>
            <p:ph type="sldNum" sz="quarter" idx="12"/>
          </p:nvPr>
        </p:nvSpPr>
        <p:spPr/>
        <p:txBody>
          <a:bodyPr/>
          <a:lstStyle>
            <a:lvl1pPr>
              <a:defRPr/>
            </a:lvl1pPr>
          </a:lstStyle>
          <a:p>
            <a:pPr>
              <a:defRPr/>
            </a:pPr>
            <a:fld id="{D0358F9D-7C9C-495C-A6FF-60552BEF5983}"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F4D0F9-7B93-4997-AEDA-B986A0DC740B}" type="datetimeFigureOut">
              <a:rPr lang="es-CL"/>
              <a:pPr>
                <a:defRPr/>
              </a:pPr>
              <a:t>08-05-2013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8B19DF-302D-4C92-9FBE-496697396DE3}"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istorecursos.wordpres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png"/><Relationship Id="rId5" Type="http://schemas.openxmlformats.org/officeDocument/2006/relationships/image" Target="../media/image15.jpeg"/><Relationship Id="rId10" Type="http://schemas.openxmlformats.org/officeDocument/2006/relationships/hyperlink" Target="http://historecursos.wordpress.com/" TargetMode="External"/><Relationship Id="rId4" Type="http://schemas.openxmlformats.org/officeDocument/2006/relationships/image" Target="../media/image14.gif"/><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historecursos.wordpres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historecursos.wordpres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historecursos.wordpress.com/"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historecursos.wordpres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historecursos.wordpress.com/"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historecursos.wordpress.com/"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historecursos.wordpres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gif"/><Relationship Id="rId4" Type="http://schemas.openxmlformats.org/officeDocument/2006/relationships/hyperlink" Target="http://historecursos.wordpres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historecursos.wordpres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historecursos.wordpress.com/"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historecursos.wordpress.com/"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564904"/>
            <a:ext cx="7776864" cy="2862322"/>
          </a:xfrm>
          <a:prstGeom prst="rect">
            <a:avLst/>
          </a:prstGeom>
          <a:noFill/>
        </p:spPr>
        <p:txBody>
          <a:bodyPr wrap="square" lIns="91440" tIns="45720" rIns="91440" bIns="45720">
            <a:spAutoFit/>
          </a:bodyPr>
          <a:lstStyle/>
          <a:p>
            <a:pPr algn="ctr"/>
            <a:r>
              <a:rPr lang="es-ES" sz="6000" b="1" i="1" cap="all" dirty="0" smtClean="0">
                <a:ln w="9000" cmpd="sng">
                  <a:solidFill>
                    <a:schemeClr val="tx1">
                      <a:lumMod val="95000"/>
                      <a:lumOff val="5000"/>
                    </a:schemeClr>
                  </a:solidFill>
                  <a:prstDash val="solid"/>
                </a:ln>
                <a:solidFill>
                  <a:schemeClr val="accent3">
                    <a:lumMod val="50000"/>
                  </a:schemeClr>
                </a:solidFill>
                <a:effectLst>
                  <a:reflection blurRad="12700" stA="28000" endPos="45000" dist="1000" dir="5400000" sy="-100000" algn="bl" rotWithShape="0"/>
                </a:effectLst>
                <a:latin typeface="Berlin Sans FB" pitchFamily="34" charset="0"/>
              </a:rPr>
              <a:t>“Antecedentes de la Segunda Guerra Mundial”</a:t>
            </a:r>
            <a:endParaRPr lang="es-ES" sz="6000" b="1" i="1" cap="all" spc="0" dirty="0" smtClean="0">
              <a:ln w="9000" cmpd="sng">
                <a:solidFill>
                  <a:schemeClr val="tx1">
                    <a:lumMod val="95000"/>
                    <a:lumOff val="5000"/>
                  </a:schemeClr>
                </a:solidFill>
                <a:prstDash val="solid"/>
              </a:ln>
              <a:solidFill>
                <a:schemeClr val="accent3">
                  <a:lumMod val="50000"/>
                </a:schemeClr>
              </a:solidFill>
              <a:effectLst>
                <a:reflection blurRad="12700" stA="28000" endPos="45000" dist="1000" dir="5400000" sy="-100000" algn="bl" rotWithShape="0"/>
              </a:effectLst>
              <a:latin typeface="Berlin Sans FB" pitchFamily="34" charset="0"/>
            </a:endParaRPr>
          </a:p>
        </p:txBody>
      </p:sp>
      <p:sp>
        <p:nvSpPr>
          <p:cNvPr id="7" name="6 Rectángulo redondeado"/>
          <p:cNvSpPr/>
          <p:nvPr/>
        </p:nvSpPr>
        <p:spPr>
          <a:xfrm>
            <a:off x="4572000" y="980728"/>
            <a:ext cx="4392488" cy="129614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CL" sz="1200" b="1" i="1" dirty="0" smtClean="0">
                <a:solidFill>
                  <a:schemeClr val="accent3">
                    <a:lumMod val="50000"/>
                  </a:schemeClr>
                </a:solidFill>
              </a:rPr>
              <a:t>Clase N° 2</a:t>
            </a:r>
          </a:p>
          <a:p>
            <a:r>
              <a:rPr lang="es-CL" sz="1200" b="1" i="1" dirty="0" smtClean="0">
                <a:solidFill>
                  <a:schemeClr val="accent3">
                    <a:lumMod val="50000"/>
                  </a:schemeClr>
                </a:solidFill>
              </a:rPr>
              <a:t>Unidad </a:t>
            </a:r>
            <a:r>
              <a:rPr lang="es-CL" sz="1200" b="1" i="1" dirty="0" smtClean="0">
                <a:solidFill>
                  <a:schemeClr val="tx2"/>
                </a:solidFill>
              </a:rPr>
              <a:t>: </a:t>
            </a:r>
            <a:r>
              <a:rPr lang="es-CL" sz="1200" i="1" dirty="0" smtClean="0"/>
              <a:t>La Segunda Guerra Mundial y el Nuevo Orden Político Internacional</a:t>
            </a:r>
          </a:p>
          <a:p>
            <a:r>
              <a:rPr lang="es-CL" sz="1200" b="1" i="1" dirty="0" smtClean="0">
                <a:solidFill>
                  <a:schemeClr val="accent3">
                    <a:lumMod val="50000"/>
                  </a:schemeClr>
                </a:solidFill>
              </a:rPr>
              <a:t>Subunidad: </a:t>
            </a:r>
            <a:r>
              <a:rPr lang="es-CL" sz="1200" i="1" dirty="0" smtClean="0">
                <a:solidFill>
                  <a:schemeClr val="tx1"/>
                </a:solidFill>
              </a:rPr>
              <a:t>Antecedentes de la Segunda Guerra Mundial</a:t>
            </a:r>
          </a:p>
          <a:p>
            <a:r>
              <a:rPr lang="es-CL" sz="1200" b="1" i="1" dirty="0" smtClean="0">
                <a:solidFill>
                  <a:schemeClr val="accent3">
                    <a:lumMod val="50000"/>
                  </a:schemeClr>
                </a:solidFill>
              </a:rPr>
              <a:t>Curso: </a:t>
            </a:r>
            <a:r>
              <a:rPr lang="es-CL" sz="1200" i="1" dirty="0" smtClean="0"/>
              <a:t>Primero Medio.</a:t>
            </a:r>
          </a:p>
          <a:p>
            <a:r>
              <a:rPr lang="es-CL" sz="1200" b="1" i="1" dirty="0" smtClean="0">
                <a:solidFill>
                  <a:schemeClr val="accent3">
                    <a:lumMod val="50000"/>
                  </a:schemeClr>
                </a:solidFill>
              </a:rPr>
              <a:t>Tiempo: </a:t>
            </a:r>
            <a:r>
              <a:rPr lang="es-CL" sz="1200" i="1" dirty="0" smtClean="0"/>
              <a:t>90 Minutos</a:t>
            </a:r>
            <a:endParaRPr lang="es-CL" sz="1200" i="1" dirty="0"/>
          </a:p>
        </p:txBody>
      </p:sp>
      <p:sp>
        <p:nvSpPr>
          <p:cNvPr id="8" name="7 Decisión"/>
          <p:cNvSpPr/>
          <p:nvPr/>
        </p:nvSpPr>
        <p:spPr>
          <a:xfrm>
            <a:off x="179512" y="980728"/>
            <a:ext cx="1224136" cy="864096"/>
          </a:xfrm>
          <a:prstGeom prst="flowChartDecision">
            <a:avLst/>
          </a:prstGeom>
          <a:ln w="38100">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CL" dirty="0" smtClean="0"/>
              <a:t>PPT N°2</a:t>
            </a:r>
            <a:endParaRPr lang="es-CL" dirty="0"/>
          </a:p>
        </p:txBody>
      </p:sp>
      <p:sp>
        <p:nvSpPr>
          <p:cNvPr id="11" name="10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sp>
        <p:nvSpPr>
          <p:cNvPr id="1026"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3"/>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3"/>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11 Imagen" descr="C:\Users\note\Desktop\guion 2.png"/>
          <p:cNvPicPr/>
          <p:nvPr/>
        </p:nvPicPr>
        <p:blipFill>
          <a:blip r:embed="rId4" cstate="print"/>
          <a:srcRect/>
          <a:stretch>
            <a:fillRect/>
          </a:stretch>
        </p:blipFill>
        <p:spPr bwMode="auto">
          <a:xfrm>
            <a:off x="179512" y="188640"/>
            <a:ext cx="8784976" cy="7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sp>
        <p:nvSpPr>
          <p:cNvPr id="11" name="10 Rectángulo"/>
          <p:cNvSpPr/>
          <p:nvPr/>
        </p:nvSpPr>
        <p:spPr>
          <a:xfrm>
            <a:off x="785786" y="928670"/>
            <a:ext cx="7508822" cy="830997"/>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i="1" cap="all" dirty="0" smtClean="0">
                <a:ln w="10541" cmpd="sng">
                  <a:solidFill>
                    <a:schemeClr val="tx1">
                      <a:lumMod val="95000"/>
                      <a:lumOff val="5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Países que participaron en la Guerra atreves de las alianzas</a:t>
            </a:r>
            <a:endParaRPr lang="es-ES" sz="2400" b="1" i="1" cap="all" dirty="0">
              <a:ln w="10541" cmpd="sng">
                <a:solidFill>
                  <a:schemeClr val="tx1">
                    <a:lumMod val="95000"/>
                    <a:lumOff val="5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endParaRPr>
          </a:p>
        </p:txBody>
      </p:sp>
      <p:sp>
        <p:nvSpPr>
          <p:cNvPr id="12" name="11 Rectángulo"/>
          <p:cNvSpPr/>
          <p:nvPr/>
        </p:nvSpPr>
        <p:spPr>
          <a:xfrm>
            <a:off x="683568" y="1772816"/>
            <a:ext cx="1214446"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i="1" cap="all" dirty="0" smtClean="0">
                <a:ln w="10541" cmpd="sng">
                  <a:solidFill>
                    <a:schemeClr val="tx1"/>
                  </a:solidFill>
                  <a:prstDash val="solid"/>
                </a:ln>
                <a:solidFill>
                  <a:sysClr val="windowText" lastClr="000000"/>
                </a:solidFill>
                <a:effectLst>
                  <a:reflection blurRad="12700" stA="50000" endPos="50000" dist="5000" dir="5400000" sy="-100000" rotWithShape="0"/>
                </a:effectLst>
                <a:latin typeface="Berlin Sans FB Demi" pitchFamily="34" charset="0"/>
              </a:rPr>
              <a:t>eje</a:t>
            </a:r>
            <a:endParaRPr lang="es-ES" sz="4000" b="1" i="1" cap="all" dirty="0">
              <a:ln w="10541" cmpd="sng">
                <a:solidFill>
                  <a:schemeClr val="tx1"/>
                </a:solidFill>
                <a:prstDash val="solid"/>
              </a:ln>
              <a:solidFill>
                <a:sysClr val="windowText" lastClr="000000"/>
              </a:solidFill>
              <a:effectLst>
                <a:reflection blurRad="12700" stA="50000" endPos="50000" dist="5000" dir="5400000" sy="-100000" rotWithShape="0"/>
              </a:effectLst>
              <a:latin typeface="Berlin Sans FB Demi" pitchFamily="34" charset="0"/>
            </a:endParaRPr>
          </a:p>
        </p:txBody>
      </p:sp>
      <p:sp>
        <p:nvSpPr>
          <p:cNvPr id="16" name="15 Rectángulo"/>
          <p:cNvSpPr/>
          <p:nvPr/>
        </p:nvSpPr>
        <p:spPr>
          <a:xfrm>
            <a:off x="5364088" y="1772816"/>
            <a:ext cx="1928826"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i="1" cap="all" dirty="0" smtClean="0">
                <a:ln w="10541" cmpd="sng">
                  <a:solidFill>
                    <a:schemeClr val="tx1"/>
                  </a:solidFill>
                  <a:prstDash val="solid"/>
                </a:ln>
                <a:solidFill>
                  <a:sysClr val="windowText" lastClr="000000"/>
                </a:solidFill>
                <a:effectLst>
                  <a:reflection blurRad="12700" stA="50000" endPos="50000" dist="5000" dir="5400000" sy="-100000" rotWithShape="0"/>
                </a:effectLst>
                <a:latin typeface="Berlin Sans FB Demi" pitchFamily="34" charset="0"/>
              </a:rPr>
              <a:t>Aliados</a:t>
            </a:r>
            <a:endParaRPr lang="es-ES" sz="4000" b="1" i="1" cap="all" dirty="0">
              <a:ln w="10541" cmpd="sng">
                <a:solidFill>
                  <a:schemeClr val="tx1"/>
                </a:solidFill>
                <a:prstDash val="solid"/>
              </a:ln>
              <a:solidFill>
                <a:sysClr val="windowText" lastClr="000000"/>
              </a:solidFill>
              <a:effectLst>
                <a:reflection blurRad="12700" stA="50000" endPos="50000" dist="5000" dir="5400000" sy="-100000" rotWithShape="0"/>
              </a:effectLst>
              <a:latin typeface="Berlin Sans FB Demi" pitchFamily="34" charset="0"/>
            </a:endParaRPr>
          </a:p>
        </p:txBody>
      </p:sp>
      <p:pic>
        <p:nvPicPr>
          <p:cNvPr id="21506" name="Picture 2" descr="image"/>
          <p:cNvPicPr>
            <a:picLocks noChangeAspect="1" noChangeArrowheads="1"/>
          </p:cNvPicPr>
          <p:nvPr/>
        </p:nvPicPr>
        <p:blipFill>
          <a:blip r:embed="rId3" cstate="print"/>
          <a:srcRect/>
          <a:stretch>
            <a:fillRect/>
          </a:stretch>
        </p:blipFill>
        <p:spPr bwMode="auto">
          <a:xfrm>
            <a:off x="4214810" y="2276872"/>
            <a:ext cx="1980261" cy="1937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08" name="Picture 4" descr="http://www.33ff.com/flags/XL_flags_embossed/France_flag.gif"/>
          <p:cNvPicPr>
            <a:picLocks noChangeAspect="1" noChangeArrowheads="1"/>
          </p:cNvPicPr>
          <p:nvPr/>
        </p:nvPicPr>
        <p:blipFill>
          <a:blip r:embed="rId4" cstate="print"/>
          <a:srcRect/>
          <a:stretch>
            <a:fillRect/>
          </a:stretch>
        </p:blipFill>
        <p:spPr bwMode="auto">
          <a:xfrm>
            <a:off x="6786578" y="2250242"/>
            <a:ext cx="1928825" cy="1898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10" name="Picture 6" descr="http://2.bp.blogspot.com/_dHx-lHpLFC4/SLlw5JCaC6I/AAAAAAAAAB0/D6QdxK07R0k/s320/urs2%5B1%5D.jpg"/>
          <p:cNvPicPr>
            <a:picLocks noChangeAspect="1" noChangeArrowheads="1"/>
          </p:cNvPicPr>
          <p:nvPr/>
        </p:nvPicPr>
        <p:blipFill>
          <a:blip r:embed="rId5" cstate="print"/>
          <a:srcRect/>
          <a:stretch>
            <a:fillRect/>
          </a:stretch>
        </p:blipFill>
        <p:spPr bwMode="auto">
          <a:xfrm>
            <a:off x="6786578" y="4365104"/>
            <a:ext cx="1930657" cy="1564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12" name="Picture 8" descr="http://www.agenciadenoticiasuruguaya.com/Bandera%20EEUU.JPG"/>
          <p:cNvPicPr>
            <a:picLocks noChangeAspect="1" noChangeArrowheads="1"/>
          </p:cNvPicPr>
          <p:nvPr/>
        </p:nvPicPr>
        <p:blipFill>
          <a:blip r:embed="rId6" cstate="print"/>
          <a:srcRect/>
          <a:stretch>
            <a:fillRect/>
          </a:stretch>
        </p:blipFill>
        <p:spPr bwMode="auto">
          <a:xfrm>
            <a:off x="4214810" y="4365104"/>
            <a:ext cx="1994558" cy="1564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19 CuadroTexto"/>
          <p:cNvSpPr txBox="1"/>
          <p:nvPr/>
        </p:nvSpPr>
        <p:spPr>
          <a:xfrm>
            <a:off x="4357686" y="4019884"/>
            <a:ext cx="164307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Gran Bretaña</a:t>
            </a:r>
            <a:endParaRPr lang="es-CL" dirty="0">
              <a:solidFill>
                <a:schemeClr val="accent3">
                  <a:lumMod val="50000"/>
                </a:schemeClr>
              </a:solidFill>
              <a:latin typeface="Berlin Sans FB" pitchFamily="34" charset="0"/>
            </a:endParaRPr>
          </a:p>
        </p:txBody>
      </p:sp>
      <p:sp>
        <p:nvSpPr>
          <p:cNvPr id="21" name="20 CuadroTexto"/>
          <p:cNvSpPr txBox="1"/>
          <p:nvPr/>
        </p:nvSpPr>
        <p:spPr>
          <a:xfrm>
            <a:off x="7215206" y="4019884"/>
            <a:ext cx="121444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Francia</a:t>
            </a:r>
            <a:endParaRPr lang="es-CL" dirty="0">
              <a:solidFill>
                <a:schemeClr val="accent3">
                  <a:lumMod val="50000"/>
                </a:schemeClr>
              </a:solidFill>
              <a:latin typeface="Berlin Sans FB" pitchFamily="34" charset="0"/>
            </a:endParaRPr>
          </a:p>
        </p:txBody>
      </p:sp>
      <p:sp>
        <p:nvSpPr>
          <p:cNvPr id="22" name="21 CuadroTexto"/>
          <p:cNvSpPr txBox="1"/>
          <p:nvPr/>
        </p:nvSpPr>
        <p:spPr>
          <a:xfrm>
            <a:off x="4071934" y="5659634"/>
            <a:ext cx="235745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CL" dirty="0" smtClean="0">
                <a:solidFill>
                  <a:schemeClr val="accent3">
                    <a:lumMod val="50000"/>
                  </a:schemeClr>
                </a:solidFill>
                <a:latin typeface="Berlin Sans FB" pitchFamily="34" charset="0"/>
              </a:rPr>
              <a:t>EEUU, entra al conflicto en el año 1941</a:t>
            </a:r>
            <a:endParaRPr lang="es-CL" dirty="0">
              <a:solidFill>
                <a:schemeClr val="accent3">
                  <a:lumMod val="50000"/>
                </a:schemeClr>
              </a:solidFill>
              <a:latin typeface="Berlin Sans FB" pitchFamily="34" charset="0"/>
            </a:endParaRPr>
          </a:p>
        </p:txBody>
      </p:sp>
      <p:sp>
        <p:nvSpPr>
          <p:cNvPr id="23" name="22 CuadroTexto"/>
          <p:cNvSpPr txBox="1"/>
          <p:nvPr/>
        </p:nvSpPr>
        <p:spPr>
          <a:xfrm>
            <a:off x="6500826" y="5659634"/>
            <a:ext cx="242889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URSS, entra al conflicto en el 1941</a:t>
            </a:r>
            <a:endParaRPr lang="es-CL" dirty="0">
              <a:solidFill>
                <a:schemeClr val="accent3">
                  <a:lumMod val="50000"/>
                </a:schemeClr>
              </a:solidFill>
              <a:latin typeface="Berlin Sans FB" pitchFamily="34" charset="0"/>
            </a:endParaRPr>
          </a:p>
        </p:txBody>
      </p:sp>
      <p:pic>
        <p:nvPicPr>
          <p:cNvPr id="24" name="Picture 2" descr="http://webquestc2gm.files.wordpress.com/2009/10/bandera-italiana-fascista.png?w=510"/>
          <p:cNvPicPr>
            <a:picLocks noChangeAspect="1" noChangeArrowheads="1"/>
          </p:cNvPicPr>
          <p:nvPr/>
        </p:nvPicPr>
        <p:blipFill>
          <a:blip r:embed="rId7" cstate="print"/>
          <a:srcRect/>
          <a:stretch>
            <a:fillRect/>
          </a:stretch>
        </p:blipFill>
        <p:spPr bwMode="auto">
          <a:xfrm>
            <a:off x="214282" y="2327428"/>
            <a:ext cx="1714512" cy="1741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4" descr="http://4.bp.blogspot.com/_6C_8I2KRo5g/SUp0kyMo9wI/AAAAAAAAAEE/5VacVFyOHXk/S668/bandera-imperial-de-japon+sol+naciente.png"/>
          <p:cNvPicPr>
            <a:picLocks noChangeAspect="1" noChangeArrowheads="1"/>
          </p:cNvPicPr>
          <p:nvPr/>
        </p:nvPicPr>
        <p:blipFill>
          <a:blip r:embed="rId8" cstate="print"/>
          <a:srcRect/>
          <a:stretch>
            <a:fillRect/>
          </a:stretch>
        </p:blipFill>
        <p:spPr bwMode="auto">
          <a:xfrm>
            <a:off x="2071670" y="2326104"/>
            <a:ext cx="1714511" cy="1744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14" name="Picture 10" descr="http://1.bp.blogspot.com/-W2w4bcs_udE/Tg3zexya2dI/AAAAAAAAAok/tFSb7Ceu5QI/s1600/alemania_bandera_nazi.jpg"/>
          <p:cNvPicPr>
            <a:picLocks noChangeAspect="1" noChangeArrowheads="1"/>
          </p:cNvPicPr>
          <p:nvPr/>
        </p:nvPicPr>
        <p:blipFill>
          <a:blip r:embed="rId9" cstate="print"/>
          <a:srcRect/>
          <a:stretch>
            <a:fillRect/>
          </a:stretch>
        </p:blipFill>
        <p:spPr bwMode="auto">
          <a:xfrm>
            <a:off x="857224" y="4437112"/>
            <a:ext cx="2143140" cy="149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25 CuadroTexto"/>
          <p:cNvSpPr txBox="1"/>
          <p:nvPr/>
        </p:nvSpPr>
        <p:spPr>
          <a:xfrm>
            <a:off x="714348" y="3948446"/>
            <a:ext cx="107157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Italia</a:t>
            </a:r>
            <a:endParaRPr lang="es-CL" dirty="0">
              <a:solidFill>
                <a:schemeClr val="accent3">
                  <a:lumMod val="50000"/>
                </a:schemeClr>
              </a:solidFill>
              <a:latin typeface="Berlin Sans FB" pitchFamily="34" charset="0"/>
            </a:endParaRPr>
          </a:p>
        </p:txBody>
      </p:sp>
      <p:sp>
        <p:nvSpPr>
          <p:cNvPr id="27" name="26 CuadroTexto"/>
          <p:cNvSpPr txBox="1"/>
          <p:nvPr/>
        </p:nvSpPr>
        <p:spPr>
          <a:xfrm>
            <a:off x="2500298" y="3948446"/>
            <a:ext cx="128588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Japón</a:t>
            </a:r>
            <a:endParaRPr lang="es-CL" dirty="0">
              <a:solidFill>
                <a:schemeClr val="accent3">
                  <a:lumMod val="50000"/>
                </a:schemeClr>
              </a:solidFill>
              <a:latin typeface="Berlin Sans FB" pitchFamily="34" charset="0"/>
            </a:endParaRPr>
          </a:p>
        </p:txBody>
      </p:sp>
      <p:sp>
        <p:nvSpPr>
          <p:cNvPr id="28" name="27 CuadroTexto"/>
          <p:cNvSpPr txBox="1"/>
          <p:nvPr/>
        </p:nvSpPr>
        <p:spPr>
          <a:xfrm>
            <a:off x="928662" y="5877272"/>
            <a:ext cx="200026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Alemania Nazi</a:t>
            </a:r>
            <a:endParaRPr lang="es-CL" dirty="0">
              <a:solidFill>
                <a:schemeClr val="accent3">
                  <a:lumMod val="50000"/>
                </a:schemeClr>
              </a:solidFill>
              <a:latin typeface="Berlin Sans FB" pitchFamily="34" charset="0"/>
            </a:endParaRPr>
          </a:p>
        </p:txBody>
      </p:sp>
      <p:sp>
        <p:nvSpPr>
          <p:cNvPr id="29"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10"/>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1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 name="29 Imagen" descr="C:\Users\note\Desktop\guion 2.png"/>
          <p:cNvPicPr/>
          <p:nvPr/>
        </p:nvPicPr>
        <p:blipFill>
          <a:blip r:embed="rId11" cstate="print"/>
          <a:srcRect/>
          <a:stretch>
            <a:fillRect/>
          </a:stretch>
        </p:blipFill>
        <p:spPr bwMode="auto">
          <a:xfrm>
            <a:off x="179512" y="188640"/>
            <a:ext cx="8784976" cy="7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55576" y="764704"/>
            <a:ext cx="7819774" cy="1569660"/>
          </a:xfrm>
          <a:prstGeom prst="rect">
            <a:avLst/>
          </a:prstGeom>
          <a:noFill/>
        </p:spPr>
        <p:txBody>
          <a:bodyPr wrap="square" lIns="91440" tIns="45720" rIns="91440" bIns="45720">
            <a:spAutoFit/>
          </a:bodyPr>
          <a:lstStyle/>
          <a:p>
            <a:pPr algn="ctr"/>
            <a:r>
              <a:rPr lang="es-ES" sz="4800" i="1" dirty="0" smtClean="0">
                <a:ln w="18415" cmpd="sng">
                  <a:solidFill>
                    <a:schemeClr val="tx1"/>
                  </a:solidFill>
                  <a:prstDash val="solid"/>
                </a:ln>
                <a:solidFill>
                  <a:schemeClr val="accent3">
                    <a:lumMod val="50000"/>
                  </a:schemeClr>
                </a:solidFill>
                <a:effectLst>
                  <a:outerShdw blurRad="63500" dir="3600000" algn="tl" rotWithShape="0">
                    <a:srgbClr val="000000">
                      <a:alpha val="70000"/>
                    </a:srgbClr>
                  </a:outerShdw>
                </a:effectLst>
                <a:latin typeface="Britannic Bold" pitchFamily="34" charset="0"/>
              </a:rPr>
              <a:t>¡Revisemos si cumplimos</a:t>
            </a:r>
          </a:p>
          <a:p>
            <a:pPr algn="ctr"/>
            <a:r>
              <a:rPr lang="es-ES" sz="4800" i="1" dirty="0" smtClean="0">
                <a:ln w="18415" cmpd="sng">
                  <a:solidFill>
                    <a:schemeClr val="tx1"/>
                  </a:solidFill>
                  <a:prstDash val="solid"/>
                </a:ln>
                <a:solidFill>
                  <a:schemeClr val="accent3">
                    <a:lumMod val="50000"/>
                  </a:schemeClr>
                </a:solidFill>
                <a:effectLst>
                  <a:outerShdw blurRad="63500" dir="3600000" algn="tl" rotWithShape="0">
                    <a:srgbClr val="000000">
                      <a:alpha val="70000"/>
                    </a:srgbClr>
                  </a:outerShdw>
                </a:effectLst>
                <a:latin typeface="Britannic Bold" pitchFamily="34" charset="0"/>
              </a:rPr>
              <a:t>los objetivos......</a:t>
            </a:r>
            <a:endParaRPr lang="es-ES" sz="4800" i="1" dirty="0">
              <a:ln w="18415" cmpd="sng">
                <a:solidFill>
                  <a:schemeClr val="tx1"/>
                </a:solidFill>
                <a:prstDash val="solid"/>
              </a:ln>
              <a:solidFill>
                <a:schemeClr val="accent3">
                  <a:lumMod val="50000"/>
                </a:schemeClr>
              </a:solidFill>
              <a:effectLst>
                <a:outerShdw blurRad="63500" dir="3600000" algn="tl" rotWithShape="0">
                  <a:srgbClr val="000000">
                    <a:alpha val="70000"/>
                  </a:srgbClr>
                </a:outerShdw>
              </a:effectLst>
              <a:latin typeface="Britannic Bold" pitchFamily="34" charset="0"/>
            </a:endParaRPr>
          </a:p>
        </p:txBody>
      </p:sp>
      <p:sp>
        <p:nvSpPr>
          <p:cNvPr id="9"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3"/>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3"/>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pic>
        <p:nvPicPr>
          <p:cNvPr id="11" name="10 Imagen" descr="C:\Users\note\Desktop\guion 2.png"/>
          <p:cNvPicPr/>
          <p:nvPr/>
        </p:nvPicPr>
        <p:blipFill>
          <a:blip r:embed="rId4" cstate="print"/>
          <a:srcRect/>
          <a:stretch>
            <a:fillRect/>
          </a:stretch>
        </p:blipFill>
        <p:spPr bwMode="auto">
          <a:xfrm>
            <a:off x="179512" y="188640"/>
            <a:ext cx="8784976" cy="709448"/>
          </a:xfrm>
          <a:prstGeom prst="rect">
            <a:avLst/>
          </a:prstGeom>
          <a:noFill/>
          <a:ln w="9525">
            <a:noFill/>
            <a:miter lim="800000"/>
            <a:headEnd/>
            <a:tailEnd/>
          </a:ln>
        </p:spPr>
      </p:pic>
      <p:sp>
        <p:nvSpPr>
          <p:cNvPr id="12" name="11 Llamada ovalada"/>
          <p:cNvSpPr/>
          <p:nvPr/>
        </p:nvSpPr>
        <p:spPr>
          <a:xfrm>
            <a:off x="1259632" y="2492896"/>
            <a:ext cx="5782870" cy="3325478"/>
          </a:xfrm>
          <a:prstGeom prst="wedgeEllipseCallout">
            <a:avLst/>
          </a:prstGeom>
          <a:solidFill>
            <a:schemeClr val="bg1">
              <a:lumMod val="95000"/>
            </a:schemeClr>
          </a:solidFill>
          <a:ln>
            <a:solidFill>
              <a:schemeClr val="accent3"/>
            </a:solidFill>
          </a:ln>
          <a:effectLst>
            <a:glow rad="2286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sz="2400" b="1" i="1" dirty="0" smtClean="0">
              <a:solidFill>
                <a:schemeClr val="accent3">
                  <a:lumMod val="50000"/>
                </a:schemeClr>
              </a:solidFill>
              <a:latin typeface="Andalus" pitchFamily="18" charset="-78"/>
              <a:cs typeface="Andalus" pitchFamily="18" charset="-78"/>
            </a:endParaRPr>
          </a:p>
          <a:p>
            <a:endParaRPr lang="es-ES" sz="2400" dirty="0" smtClean="0">
              <a:latin typeface="Andalus" pitchFamily="18" charset="-78"/>
              <a:cs typeface="Andalus" pitchFamily="18" charset="-78"/>
            </a:endParaRPr>
          </a:p>
          <a:p>
            <a:pPr algn="just"/>
            <a:r>
              <a:rPr lang="es-ES" sz="2400" b="1" dirty="0" smtClean="0">
                <a:solidFill>
                  <a:schemeClr val="accent3">
                    <a:lumMod val="50000"/>
                  </a:schemeClr>
                </a:solidFill>
                <a:effectLst>
                  <a:outerShdw blurRad="38100" dist="38100" dir="2700000" algn="tl">
                    <a:srgbClr val="000000">
                      <a:alpha val="43137"/>
                    </a:srgbClr>
                  </a:outerShdw>
                </a:effectLst>
                <a:latin typeface="Andalus" pitchFamily="18" charset="-78"/>
                <a:cs typeface="Andalus" pitchFamily="18" charset="-78"/>
              </a:rPr>
              <a:t>1.-Conocer </a:t>
            </a:r>
            <a:r>
              <a:rPr lang="es-ES" sz="2400" dirty="0" smtClean="0">
                <a:latin typeface="Andalus" pitchFamily="18" charset="-78"/>
                <a:cs typeface="Andalus" pitchFamily="18" charset="-78"/>
              </a:rPr>
              <a:t>las causas que dan inicio a la Segunda Guerra Mundial</a:t>
            </a:r>
          </a:p>
          <a:p>
            <a:pPr algn="just"/>
            <a:endParaRPr lang="es-CL" sz="2400" dirty="0" smtClean="0">
              <a:latin typeface="Andalus" pitchFamily="18" charset="-78"/>
              <a:cs typeface="Andalus" pitchFamily="18" charset="-78"/>
            </a:endParaRPr>
          </a:p>
          <a:p>
            <a:pPr algn="just"/>
            <a:r>
              <a:rPr lang="es-ES" sz="2400" b="1" dirty="0" smtClean="0">
                <a:solidFill>
                  <a:schemeClr val="accent3">
                    <a:lumMod val="50000"/>
                  </a:schemeClr>
                </a:solidFill>
                <a:effectLst>
                  <a:outerShdw blurRad="38100" dist="38100" dir="2700000" algn="tl">
                    <a:srgbClr val="000000">
                      <a:alpha val="43137"/>
                    </a:srgbClr>
                  </a:outerShdw>
                </a:effectLst>
                <a:latin typeface="Andalus" pitchFamily="18" charset="-78"/>
                <a:cs typeface="Andalus" pitchFamily="18" charset="-78"/>
              </a:rPr>
              <a:t>2.-Identificar </a:t>
            </a:r>
            <a:r>
              <a:rPr lang="es-ES" sz="2400" dirty="0" smtClean="0">
                <a:latin typeface="Andalus" pitchFamily="18" charset="-78"/>
                <a:cs typeface="Andalus" pitchFamily="18" charset="-78"/>
              </a:rPr>
              <a:t>los países protagonistas.</a:t>
            </a:r>
            <a:endParaRPr lang="es-CL" sz="2400" b="1" i="1" dirty="0" smtClean="0">
              <a:solidFill>
                <a:schemeClr val="tx2"/>
              </a:solidFill>
              <a:latin typeface="Andalus" pitchFamily="18" charset="-78"/>
              <a:cs typeface="Andalus" pitchFamily="18" charset="-78"/>
            </a:endParaRPr>
          </a:p>
          <a:p>
            <a:pPr algn="ctr"/>
            <a:endParaRPr lang="es-CL" sz="2400" b="1" i="1" dirty="0" smtClean="0">
              <a:solidFill>
                <a:schemeClr val="tx2"/>
              </a:solidFill>
            </a:endParaRPr>
          </a:p>
          <a:p>
            <a:pPr algn="ctr"/>
            <a:r>
              <a:rPr lang="es-CL" dirty="0" smtClean="0"/>
              <a:t> </a:t>
            </a:r>
          </a:p>
          <a:p>
            <a:pPr algn="just"/>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251520" y="2204864"/>
            <a:ext cx="4752528"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4" cstate="print"/>
          <a:srcRect/>
          <a:stretch>
            <a:fillRect/>
          </a:stretch>
        </p:blipFill>
        <p:spPr bwMode="auto">
          <a:xfrm>
            <a:off x="6084168" y="2204864"/>
            <a:ext cx="2765301" cy="4219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26 Flecha doblada hacia arriba"/>
          <p:cNvSpPr/>
          <p:nvPr/>
        </p:nvSpPr>
        <p:spPr>
          <a:xfrm rot="5400000">
            <a:off x="4535996" y="5049180"/>
            <a:ext cx="1080120" cy="1008112"/>
          </a:xfrm>
          <a:prstGeom prst="bentUpArrow">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Rectángulo"/>
          <p:cNvSpPr/>
          <p:nvPr/>
        </p:nvSpPr>
        <p:spPr>
          <a:xfrm>
            <a:off x="179512" y="908721"/>
            <a:ext cx="8676456" cy="2154436"/>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es-ES" sz="2000" b="1" i="1" dirty="0" smtClean="0">
                <a:ln w="17780" cmpd="sng">
                  <a:solidFill>
                    <a:schemeClr val="tx1"/>
                  </a:solidFill>
                  <a:prstDash val="solid"/>
                  <a:miter lim="800000"/>
                </a:ln>
                <a:solidFill>
                  <a:schemeClr val="accent3">
                    <a:lumMod val="50000"/>
                  </a:schemeClr>
                </a:solidFill>
                <a:effectLst>
                  <a:outerShdw blurRad="50800" algn="tl" rotWithShape="0">
                    <a:srgbClr val="000000"/>
                  </a:outerShdw>
                </a:effectLst>
                <a:latin typeface="Lucida Console" pitchFamily="49" charset="0"/>
              </a:rPr>
              <a:t>¡</a:t>
            </a:r>
            <a:r>
              <a:rPr lang="es-ES" sz="2000" b="1" i="1" dirty="0" smtClean="0">
                <a:ln w="12700">
                  <a:solidFill>
                    <a:schemeClr val="tx1"/>
                  </a:solidFill>
                  <a:prstDash val="solid"/>
                </a:ln>
                <a:solidFill>
                  <a:schemeClr val="accent3">
                    <a:lumMod val="50000"/>
                  </a:schemeClr>
                </a:solidFill>
                <a:effectLst>
                  <a:outerShdw blurRad="41275" dist="20320" dir="1800000" algn="tl" rotWithShape="0">
                    <a:srgbClr val="000000">
                      <a:alpha val="40000"/>
                    </a:srgbClr>
                  </a:outerShdw>
                </a:effectLst>
                <a:latin typeface="Lucida Console" pitchFamily="49" charset="0"/>
              </a:rPr>
              <a:t>Estimado Estudiante te recomiendo ir al sitio web </a:t>
            </a:r>
            <a:r>
              <a:rPr lang="es-ES" sz="2000" b="1" i="1" dirty="0" smtClean="0">
                <a:ln w="12700">
                  <a:solidFill>
                    <a:schemeClr val="tx1"/>
                  </a:solidFill>
                  <a:prstDash val="solid"/>
                </a:ln>
                <a:solidFill>
                  <a:schemeClr val="accent3">
                    <a:lumMod val="50000"/>
                  </a:schemeClr>
                </a:solidFill>
                <a:effectLst>
                  <a:outerShdw blurRad="41275" dist="20320" dir="1800000" algn="tl" rotWithShape="0">
                    <a:srgbClr val="000000">
                      <a:alpha val="40000"/>
                    </a:srgbClr>
                  </a:outerShdw>
                </a:effectLst>
                <a:latin typeface="Lucida Console" pitchFamily="49" charset="0"/>
                <a:hlinkClick r:id="rId5"/>
              </a:rPr>
              <a:t>www.historecursos.wordpress.com</a:t>
            </a:r>
            <a:r>
              <a:rPr lang="es-ES" sz="2000" b="1" i="1" dirty="0" smtClean="0">
                <a:ln w="12700">
                  <a:solidFill>
                    <a:schemeClr val="tx1"/>
                  </a:solidFill>
                  <a:prstDash val="solid"/>
                </a:ln>
                <a:solidFill>
                  <a:schemeClr val="accent3">
                    <a:lumMod val="50000"/>
                  </a:schemeClr>
                </a:solidFill>
                <a:effectLst>
                  <a:outerShdw blurRad="41275" dist="20320" dir="1800000" algn="tl" rotWithShape="0">
                    <a:srgbClr val="000000">
                      <a:alpha val="40000"/>
                    </a:srgbClr>
                  </a:outerShdw>
                </a:effectLst>
                <a:latin typeface="Lucida Console" pitchFamily="49" charset="0"/>
              </a:rPr>
              <a:t> y descargar el Guión del Alumno/a y la Guía N°2 “Antecedentes de la Segunda Guerra Mundial”</a:t>
            </a:r>
            <a:endParaRPr lang="es-ES" sz="2000" b="1" i="1" dirty="0" smtClean="0">
              <a:ln w="12700">
                <a:solidFill>
                  <a:schemeClr val="tx1"/>
                </a:solidFill>
                <a:prstDash val="solid"/>
              </a:ln>
              <a:solidFill>
                <a:schemeClr val="accent3">
                  <a:lumMod val="50000"/>
                </a:schemeClr>
              </a:solidFill>
              <a:effectLst>
                <a:outerShdw blurRad="41275" dist="12700" dir="12000000" algn="tl" rotWithShape="0">
                  <a:srgbClr val="000000">
                    <a:alpha val="40000"/>
                  </a:srgbClr>
                </a:outerShdw>
              </a:effectLst>
              <a:latin typeface="Lucida Console" pitchFamily="49" charset="0"/>
            </a:endParaRPr>
          </a:p>
          <a:p>
            <a:pPr algn="ct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10 Elipse"/>
          <p:cNvSpPr/>
          <p:nvPr/>
        </p:nvSpPr>
        <p:spPr>
          <a:xfrm>
            <a:off x="2987824" y="2132856"/>
            <a:ext cx="3384376" cy="432048"/>
          </a:xfrm>
          <a:prstGeom prst="ellipse">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200" b="1" dirty="0" smtClean="0"/>
              <a:t>Paso 1:  ir al sitio www.historecursos.worpress.com</a:t>
            </a:r>
            <a:endParaRPr lang="es-CL" sz="1200" b="1" dirty="0"/>
          </a:p>
        </p:txBody>
      </p:sp>
      <p:sp>
        <p:nvSpPr>
          <p:cNvPr id="12" name="11 Elipse"/>
          <p:cNvSpPr/>
          <p:nvPr/>
        </p:nvSpPr>
        <p:spPr>
          <a:xfrm>
            <a:off x="3059832" y="2852936"/>
            <a:ext cx="3384376" cy="648072"/>
          </a:xfrm>
          <a:prstGeom prst="ellipse">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200" b="1" dirty="0" smtClean="0"/>
              <a:t>Paso 2: hacer clic en la pestaña Inicio Estudiante y descarga el Guión N°2</a:t>
            </a:r>
            <a:endParaRPr lang="es-CL" sz="1200" b="1" dirty="0"/>
          </a:p>
        </p:txBody>
      </p:sp>
      <p:sp>
        <p:nvSpPr>
          <p:cNvPr id="15" name="14 Flecha curvada hacia arriba"/>
          <p:cNvSpPr/>
          <p:nvPr/>
        </p:nvSpPr>
        <p:spPr>
          <a:xfrm rot="2442948" flipH="1">
            <a:off x="1935615" y="3898337"/>
            <a:ext cx="1705595" cy="718458"/>
          </a:xfrm>
          <a:prstGeom prst="curvedUpArrow">
            <a:avLst>
              <a:gd name="adj1" fmla="val 25000"/>
              <a:gd name="adj2" fmla="val 50000"/>
              <a:gd name="adj3" fmla="val 36196"/>
            </a:avLst>
          </a:prstGeom>
          <a:solidFill>
            <a:schemeClr val="accent3">
              <a:lumMod val="5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solidFill>
                <a:schemeClr val="tx1"/>
              </a:solidFill>
            </a:endParaRPr>
          </a:p>
        </p:txBody>
      </p:sp>
      <p:sp>
        <p:nvSpPr>
          <p:cNvPr id="18" name="17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solidFill>
                <a:schemeClr val="accent3">
                  <a:lumMod val="50000"/>
                </a:schemeClr>
              </a:solidFill>
            </a:endParaRPr>
          </a:p>
        </p:txBody>
      </p:sp>
      <p:cxnSp>
        <p:nvCxnSpPr>
          <p:cNvPr id="20" name="19 Conector recto de flecha"/>
          <p:cNvCxnSpPr/>
          <p:nvPr/>
        </p:nvCxnSpPr>
        <p:spPr>
          <a:xfrm rot="10800000">
            <a:off x="2267744" y="2276872"/>
            <a:ext cx="504056" cy="1588"/>
          </a:xfrm>
          <a:prstGeom prst="straightConnector1">
            <a:avLst/>
          </a:prstGeom>
          <a:ln>
            <a:solidFill>
              <a:schemeClr val="accent3">
                <a:lumMod val="50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21" name="20 Conector recto de flecha"/>
          <p:cNvCxnSpPr/>
          <p:nvPr/>
        </p:nvCxnSpPr>
        <p:spPr>
          <a:xfrm flipH="1">
            <a:off x="2051720" y="3140968"/>
            <a:ext cx="792088" cy="144016"/>
          </a:xfrm>
          <a:prstGeom prst="straightConnector1">
            <a:avLst/>
          </a:prstGeom>
          <a:ln>
            <a:solidFill>
              <a:schemeClr val="accent3">
                <a:lumMod val="50000"/>
              </a:schemeClr>
            </a:solidFill>
            <a:tailEnd type="arrow"/>
          </a:ln>
        </p:spPr>
        <p:style>
          <a:lnRef idx="3">
            <a:schemeClr val="accent3"/>
          </a:lnRef>
          <a:fillRef idx="0">
            <a:schemeClr val="accent3"/>
          </a:fillRef>
          <a:effectRef idx="2">
            <a:schemeClr val="accent3"/>
          </a:effectRef>
          <a:fontRef idx="minor">
            <a:schemeClr val="tx1"/>
          </a:fontRef>
        </p:style>
      </p:cxnSp>
      <p:sp>
        <p:nvSpPr>
          <p:cNvPr id="26" name="25 Elipse"/>
          <p:cNvSpPr/>
          <p:nvPr/>
        </p:nvSpPr>
        <p:spPr>
          <a:xfrm>
            <a:off x="3059832" y="4221088"/>
            <a:ext cx="3384376" cy="936104"/>
          </a:xfrm>
          <a:prstGeom prst="ellipse">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200" b="1" dirty="0" smtClean="0"/>
              <a:t>Paso 3: hacer clic en la pestaña Propuestas Didácticas, y descarga la Guía N°2 “Antecedentes de la Segunda Guerra Mundial”</a:t>
            </a:r>
            <a:endParaRPr lang="es-CL" sz="1200" b="1" dirty="0"/>
          </a:p>
        </p:txBody>
      </p:sp>
      <p:pic>
        <p:nvPicPr>
          <p:cNvPr id="22" name="21 Imagen" descr="C:\Users\note\Desktop\guion 2.png"/>
          <p:cNvPicPr/>
          <p:nvPr/>
        </p:nvPicPr>
        <p:blipFill>
          <a:blip r:embed="rId6" cstate="print"/>
          <a:srcRect/>
          <a:stretch>
            <a:fillRect/>
          </a:stretch>
        </p:blipFill>
        <p:spPr bwMode="auto">
          <a:xfrm>
            <a:off x="179512" y="188640"/>
            <a:ext cx="8784976" cy="709448"/>
          </a:xfrm>
          <a:prstGeom prst="rect">
            <a:avLst/>
          </a:prstGeom>
          <a:noFill/>
          <a:ln w="9525">
            <a:noFill/>
            <a:miter lim="800000"/>
            <a:headEnd/>
            <a:tailEnd/>
          </a:ln>
        </p:spPr>
      </p:pic>
      <p:sp>
        <p:nvSpPr>
          <p:cNvPr id="25"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7"/>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7"/>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Llamada ovalada"/>
          <p:cNvSpPr/>
          <p:nvPr/>
        </p:nvSpPr>
        <p:spPr>
          <a:xfrm>
            <a:off x="1259632" y="2204864"/>
            <a:ext cx="5782870" cy="3325478"/>
          </a:xfrm>
          <a:prstGeom prst="wedgeEllipseCallout">
            <a:avLst/>
          </a:prstGeom>
          <a:solidFill>
            <a:schemeClr val="bg1">
              <a:lumMod val="95000"/>
            </a:schemeClr>
          </a:solidFill>
          <a:ln>
            <a:solidFill>
              <a:schemeClr val="accent3"/>
            </a:solidFill>
          </a:ln>
          <a:effectLst>
            <a:glow rad="2286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CL" sz="2400" b="1" i="1" dirty="0" smtClean="0">
              <a:solidFill>
                <a:schemeClr val="accent3">
                  <a:lumMod val="50000"/>
                </a:schemeClr>
              </a:solidFill>
              <a:latin typeface="Andalus" pitchFamily="18" charset="-78"/>
              <a:cs typeface="Andalus" pitchFamily="18" charset="-78"/>
            </a:endParaRPr>
          </a:p>
          <a:p>
            <a:endParaRPr lang="es-ES" sz="2400" dirty="0" smtClean="0">
              <a:latin typeface="Andalus" pitchFamily="18" charset="-78"/>
              <a:cs typeface="Andalus" pitchFamily="18" charset="-78"/>
            </a:endParaRPr>
          </a:p>
          <a:p>
            <a:pPr algn="just"/>
            <a:r>
              <a:rPr lang="es-ES" sz="2400" b="1" dirty="0" smtClean="0">
                <a:solidFill>
                  <a:schemeClr val="accent3">
                    <a:lumMod val="50000"/>
                  </a:schemeClr>
                </a:solidFill>
                <a:effectLst>
                  <a:outerShdw blurRad="38100" dist="38100" dir="2700000" algn="tl">
                    <a:srgbClr val="000000">
                      <a:alpha val="43137"/>
                    </a:srgbClr>
                  </a:outerShdw>
                </a:effectLst>
                <a:latin typeface="Andalus" pitchFamily="18" charset="-78"/>
                <a:cs typeface="Andalus" pitchFamily="18" charset="-78"/>
              </a:rPr>
              <a:t>1.-Conocer </a:t>
            </a:r>
            <a:r>
              <a:rPr lang="es-ES" sz="2400" dirty="0" smtClean="0">
                <a:latin typeface="Andalus" pitchFamily="18" charset="-78"/>
                <a:cs typeface="Andalus" pitchFamily="18" charset="-78"/>
              </a:rPr>
              <a:t>las causas que dan inicio a la Segunda Guerra Mundial</a:t>
            </a:r>
          </a:p>
          <a:p>
            <a:pPr algn="just"/>
            <a:endParaRPr lang="es-CL" sz="2400" dirty="0" smtClean="0">
              <a:latin typeface="Andalus" pitchFamily="18" charset="-78"/>
              <a:cs typeface="Andalus" pitchFamily="18" charset="-78"/>
            </a:endParaRPr>
          </a:p>
          <a:p>
            <a:pPr algn="just"/>
            <a:r>
              <a:rPr lang="es-ES" sz="2400" b="1" dirty="0" smtClean="0">
                <a:solidFill>
                  <a:schemeClr val="accent3">
                    <a:lumMod val="50000"/>
                  </a:schemeClr>
                </a:solidFill>
                <a:effectLst>
                  <a:outerShdw blurRad="38100" dist="38100" dir="2700000" algn="tl">
                    <a:srgbClr val="000000">
                      <a:alpha val="43137"/>
                    </a:srgbClr>
                  </a:outerShdw>
                </a:effectLst>
                <a:latin typeface="Andalus" pitchFamily="18" charset="-78"/>
                <a:cs typeface="Andalus" pitchFamily="18" charset="-78"/>
              </a:rPr>
              <a:t>2.-Identificar </a:t>
            </a:r>
            <a:r>
              <a:rPr lang="es-ES" sz="2400" dirty="0" smtClean="0">
                <a:latin typeface="Andalus" pitchFamily="18" charset="-78"/>
                <a:cs typeface="Andalus" pitchFamily="18" charset="-78"/>
              </a:rPr>
              <a:t>los países protagonistas.</a:t>
            </a:r>
            <a:endParaRPr lang="es-CL" sz="2400" b="1" i="1" dirty="0" smtClean="0">
              <a:solidFill>
                <a:schemeClr val="tx2"/>
              </a:solidFill>
              <a:latin typeface="Andalus" pitchFamily="18" charset="-78"/>
              <a:cs typeface="Andalus" pitchFamily="18" charset="-78"/>
            </a:endParaRPr>
          </a:p>
          <a:p>
            <a:pPr algn="ctr"/>
            <a:endParaRPr lang="es-CL" sz="2400" b="1" i="1" dirty="0" smtClean="0">
              <a:solidFill>
                <a:schemeClr val="tx2"/>
              </a:solidFill>
            </a:endParaRPr>
          </a:p>
          <a:p>
            <a:pPr algn="ctr"/>
            <a:r>
              <a:rPr lang="es-CL" dirty="0" smtClean="0"/>
              <a:t> </a:t>
            </a:r>
          </a:p>
          <a:p>
            <a:pPr algn="just"/>
            <a:endParaRPr lang="es-CL" dirty="0"/>
          </a:p>
        </p:txBody>
      </p:sp>
      <p:sp>
        <p:nvSpPr>
          <p:cNvPr id="9" name="8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sp>
        <p:nvSpPr>
          <p:cNvPr id="37889" name="Rectangle 1"/>
          <p:cNvSpPr>
            <a:spLocks noChangeArrowheads="1"/>
          </p:cNvSpPr>
          <p:nvPr/>
        </p:nvSpPr>
        <p:spPr bwMode="auto">
          <a:xfrm>
            <a:off x="0" y="0"/>
            <a:ext cx="26000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a:t>
            </a:r>
            <a:r>
              <a:rPr kumimoji="0" lang="es-CL" sz="800" b="0" i="0" u="none" strike="noStrike" cap="none" normalizeH="0" baseline="0" dirty="0" smtClean="0">
                <a:ln>
                  <a:noFill/>
                </a:ln>
                <a:solidFill>
                  <a:schemeClr val="tx1"/>
                </a:solidFill>
                <a:effectLst/>
                <a:latin typeface="Arial" pitchFamily="34" charset="0"/>
                <a:cs typeface="Arial" pitchFamily="34" charset="0"/>
              </a:rPr>
              <a:t> </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3"/>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3"/>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9 Imagen" descr="C:\Users\note\Desktop\guion 2.png"/>
          <p:cNvPicPr/>
          <p:nvPr/>
        </p:nvPicPr>
        <p:blipFill>
          <a:blip r:embed="rId4" cstate="print"/>
          <a:srcRect/>
          <a:stretch>
            <a:fillRect/>
          </a:stretch>
        </p:blipFill>
        <p:spPr bwMode="auto">
          <a:xfrm>
            <a:off x="179512" y="188640"/>
            <a:ext cx="8784976" cy="709448"/>
          </a:xfrm>
          <a:prstGeom prst="rect">
            <a:avLst/>
          </a:prstGeom>
          <a:noFill/>
          <a:ln w="9525">
            <a:noFill/>
            <a:miter lim="800000"/>
            <a:headEnd/>
            <a:tailEnd/>
          </a:ln>
        </p:spPr>
      </p:pic>
      <p:sp>
        <p:nvSpPr>
          <p:cNvPr id="8" name="7 Rectángulo"/>
          <p:cNvSpPr/>
          <p:nvPr/>
        </p:nvSpPr>
        <p:spPr>
          <a:xfrm>
            <a:off x="827584" y="1052736"/>
            <a:ext cx="781977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i="1" spc="50" dirty="0" smtClean="0">
                <a:ln w="11430">
                  <a:solidFill>
                    <a:schemeClr val="tx1"/>
                  </a:solidFill>
                </a:ln>
                <a:solidFill>
                  <a:schemeClr val="accent3">
                    <a:lumMod val="50000"/>
                  </a:schemeClr>
                </a:solidFill>
                <a:effectLst>
                  <a:outerShdw blurRad="76200" dist="50800" dir="5400000" algn="tl" rotWithShape="0">
                    <a:srgbClr val="000000">
                      <a:alpha val="65000"/>
                    </a:srgbClr>
                  </a:outerShdw>
                </a:effectLst>
                <a:latin typeface="Britannic Bold" pitchFamily="34" charset="0"/>
              </a:rPr>
              <a:t>Objetivos de la Clase......</a:t>
            </a:r>
            <a:endParaRPr lang="es-ES" sz="4800" b="1" i="1" cap="none" spc="50" dirty="0">
              <a:ln w="11430">
                <a:solidFill>
                  <a:schemeClr val="tx1"/>
                </a:solidFill>
              </a:ln>
              <a:solidFill>
                <a:schemeClr val="accent3">
                  <a:lumMod val="50000"/>
                </a:schemeClr>
              </a:solidFill>
              <a:effectLst>
                <a:outerShdw blurRad="76200" dist="50800" dir="5400000" algn="tl" rotWithShape="0">
                  <a:srgbClr val="000000">
                    <a:alpha val="65000"/>
                  </a:srgbClr>
                </a:outerShdw>
              </a:effectLst>
              <a:latin typeface="Britannic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980728"/>
            <a:ext cx="8136904" cy="523220"/>
          </a:xfrm>
          <a:prstGeom prst="rect">
            <a:avLst/>
          </a:prstGeom>
          <a:noFill/>
          <a:ln>
            <a:noFill/>
          </a:ln>
        </p:spPr>
        <p:txBody>
          <a:bodyPr wrap="square" lIns="91440" tIns="45720" rIns="91440" bIns="45720">
            <a:spAutoFit/>
          </a:bodyPr>
          <a:lstStyle/>
          <a:p>
            <a:pPr algn="just"/>
            <a:r>
              <a:rPr lang="es-ES" sz="2800" b="1" i="1" cap="all" spc="0" dirty="0" smtClean="0">
                <a:ln w="9000" cmpd="sng">
                  <a:solidFill>
                    <a:schemeClr val="accent3">
                      <a:lumMod val="50000"/>
                    </a:schemeClr>
                  </a:solidFill>
                  <a:prstDash val="solid"/>
                </a:ln>
                <a:solidFill>
                  <a:schemeClr val="accent3">
                    <a:lumMod val="50000"/>
                  </a:schemeClr>
                </a:solidFill>
                <a:effectLst>
                  <a:reflection blurRad="12700" stA="28000" endPos="45000" dist="1000" dir="5400000" sy="-100000" algn="bl" rotWithShape="0"/>
                </a:effectLst>
                <a:latin typeface="Comic Sans MS" pitchFamily="66" charset="0"/>
              </a:rPr>
              <a:t>¡PARA COMENZAR!</a:t>
            </a:r>
            <a:endParaRPr lang="es-ES" sz="5400" b="1" cap="all" spc="0" dirty="0">
              <a:ln w="9000" cmpd="sng">
                <a:solidFill>
                  <a:schemeClr val="accent3">
                    <a:lumMod val="50000"/>
                  </a:schemeClr>
                </a:solidFill>
                <a:prstDash val="solid"/>
              </a:ln>
              <a:solidFill>
                <a:schemeClr val="accent3">
                  <a:lumMod val="50000"/>
                </a:schemeClr>
              </a:solidFill>
              <a:effectLst>
                <a:reflection blurRad="12700" stA="28000" endPos="45000" dist="1000" dir="5400000" sy="-100000" algn="bl" rotWithShape="0"/>
              </a:effectLst>
            </a:endParaRPr>
          </a:p>
        </p:txBody>
      </p:sp>
      <p:sp>
        <p:nvSpPr>
          <p:cNvPr id="9" name="8 Rectángulo"/>
          <p:cNvSpPr/>
          <p:nvPr/>
        </p:nvSpPr>
        <p:spPr>
          <a:xfrm>
            <a:off x="785786" y="1500174"/>
            <a:ext cx="79928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4">
                  <a:lumMod val="75000"/>
                </a:schemeClr>
              </a:buClr>
              <a:buSzPct val="141000"/>
              <a:buFont typeface="Wingdings" pitchFamily="2" charset="2"/>
              <a:buChar char="Ø"/>
            </a:pPr>
            <a:r>
              <a:rPr lang="es-CL" sz="2000" i="1" dirty="0" smtClean="0">
                <a:solidFill>
                  <a:schemeClr val="accent3">
                    <a:lumMod val="50000"/>
                  </a:schemeClr>
                </a:solidFill>
                <a:latin typeface="Berlin Sans FB" pitchFamily="34" charset="0"/>
              </a:rPr>
              <a:t>Observa las siguientes imágenes , realiza una lluvia de ideas con ellas.</a:t>
            </a:r>
            <a:endParaRPr lang="es-CL" sz="2000" i="1" dirty="0">
              <a:solidFill>
                <a:schemeClr val="accent3">
                  <a:lumMod val="50000"/>
                </a:schemeClr>
              </a:solidFill>
              <a:latin typeface="Berlin Sans FB" pitchFamily="34" charset="0"/>
            </a:endParaRPr>
          </a:p>
        </p:txBody>
      </p:sp>
      <p:sp>
        <p:nvSpPr>
          <p:cNvPr id="10" name="9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sp>
        <p:nvSpPr>
          <p:cNvPr id="12" name="11 CuadroTexto"/>
          <p:cNvSpPr txBox="1"/>
          <p:nvPr/>
        </p:nvSpPr>
        <p:spPr>
          <a:xfrm>
            <a:off x="571472" y="5500702"/>
            <a:ext cx="221457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L" dirty="0" smtClean="0">
                <a:solidFill>
                  <a:schemeClr val="accent3">
                    <a:lumMod val="50000"/>
                  </a:schemeClr>
                </a:solidFill>
                <a:latin typeface="Berlin Sans FB Demi" pitchFamily="34" charset="0"/>
              </a:rPr>
              <a:t>Imagen N°1</a:t>
            </a:r>
            <a:endParaRPr lang="es-CL" dirty="0">
              <a:solidFill>
                <a:schemeClr val="accent3">
                  <a:lumMod val="50000"/>
                </a:schemeClr>
              </a:solidFill>
              <a:latin typeface="Berlin Sans FB Demi" pitchFamily="34" charset="0"/>
            </a:endParaRPr>
          </a:p>
        </p:txBody>
      </p:sp>
      <p:sp>
        <p:nvSpPr>
          <p:cNvPr id="13" name="12 CuadroTexto"/>
          <p:cNvSpPr txBox="1"/>
          <p:nvPr/>
        </p:nvSpPr>
        <p:spPr>
          <a:xfrm>
            <a:off x="6444208" y="5517232"/>
            <a:ext cx="142876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L" dirty="0" smtClean="0">
                <a:solidFill>
                  <a:schemeClr val="accent3">
                    <a:lumMod val="50000"/>
                  </a:schemeClr>
                </a:solidFill>
                <a:latin typeface="Berlin Sans FB Demi" pitchFamily="34" charset="0"/>
              </a:rPr>
              <a:t>Imagen N°2</a:t>
            </a:r>
            <a:endParaRPr lang="es-CL" dirty="0">
              <a:solidFill>
                <a:schemeClr val="accent3">
                  <a:lumMod val="50000"/>
                </a:schemeClr>
              </a:solidFill>
              <a:latin typeface="Berlin Sans FB Demi" pitchFamily="34" charset="0"/>
            </a:endParaRPr>
          </a:p>
        </p:txBody>
      </p:sp>
      <p:pic>
        <p:nvPicPr>
          <p:cNvPr id="35842" name="Picture 2" descr="http://prodavinci.com/sistema/wp-content/uploads/2010/01/texto8.jpg"/>
          <p:cNvPicPr>
            <a:picLocks noChangeAspect="1" noChangeArrowheads="1"/>
          </p:cNvPicPr>
          <p:nvPr/>
        </p:nvPicPr>
        <p:blipFill>
          <a:blip r:embed="rId3" cstate="print"/>
          <a:srcRect/>
          <a:stretch>
            <a:fillRect/>
          </a:stretch>
        </p:blipFill>
        <p:spPr bwMode="auto">
          <a:xfrm>
            <a:off x="428596" y="2357430"/>
            <a:ext cx="2752656" cy="3000396"/>
          </a:xfrm>
          <a:prstGeom prst="rect">
            <a:avLst/>
          </a:prstGeom>
          <a:ln>
            <a:noFill/>
          </a:ln>
          <a:effectLst>
            <a:glow rad="139700">
              <a:schemeClr val="accent3">
                <a:satMod val="175000"/>
                <a:alpha val="40000"/>
              </a:schemeClr>
            </a:glow>
            <a:outerShdw blurRad="292100" dist="139700" dir="2700000" algn="tl" rotWithShape="0">
              <a:srgbClr val="333333">
                <a:alpha val="65000"/>
              </a:srgbClr>
            </a:outerShdw>
          </a:effectLst>
        </p:spPr>
      </p:pic>
      <p:pic>
        <p:nvPicPr>
          <p:cNvPr id="35844" name="Picture 4" descr="http://cdn.dipity.com/uploads/events/57b59d35c884c17ecb96a98c5a1a7da2_1M.png"/>
          <p:cNvPicPr>
            <a:picLocks noChangeAspect="1" noChangeArrowheads="1"/>
          </p:cNvPicPr>
          <p:nvPr/>
        </p:nvPicPr>
        <p:blipFill>
          <a:blip r:embed="rId4" cstate="print"/>
          <a:srcRect/>
          <a:stretch>
            <a:fillRect/>
          </a:stretch>
        </p:blipFill>
        <p:spPr bwMode="auto">
          <a:xfrm>
            <a:off x="5786446" y="2204864"/>
            <a:ext cx="3071834" cy="3171988"/>
          </a:xfrm>
          <a:prstGeom prst="rect">
            <a:avLst/>
          </a:prstGeom>
          <a:ln>
            <a:noFill/>
          </a:ln>
          <a:effectLst>
            <a:glow rad="139700">
              <a:schemeClr val="accent3">
                <a:satMod val="175000"/>
                <a:alpha val="40000"/>
              </a:schemeClr>
            </a:glow>
            <a:outerShdw blurRad="292100" dist="139700" dir="2700000" algn="tl" rotWithShape="0">
              <a:srgbClr val="333333">
                <a:alpha val="65000"/>
              </a:srgbClr>
            </a:outerShdw>
          </a:effectLst>
        </p:spPr>
      </p:pic>
      <p:sp>
        <p:nvSpPr>
          <p:cNvPr id="14" name="13 CuadroTexto"/>
          <p:cNvSpPr txBox="1"/>
          <p:nvPr/>
        </p:nvSpPr>
        <p:spPr>
          <a:xfrm>
            <a:off x="3275856" y="2643182"/>
            <a:ext cx="244827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L" sz="2000" dirty="0" smtClean="0">
                <a:solidFill>
                  <a:schemeClr val="accent3">
                    <a:lumMod val="50000"/>
                  </a:schemeClr>
                </a:solidFill>
                <a:latin typeface="Berlin Sans FB" pitchFamily="34" charset="0"/>
              </a:rPr>
              <a:t>¿Que es la crisis del 29?</a:t>
            </a:r>
            <a:endParaRPr lang="es-CL" sz="2000" dirty="0">
              <a:solidFill>
                <a:schemeClr val="accent3">
                  <a:lumMod val="50000"/>
                </a:schemeClr>
              </a:solidFill>
              <a:latin typeface="Berlin Sans FB" pitchFamily="34" charset="0"/>
            </a:endParaRPr>
          </a:p>
        </p:txBody>
      </p:sp>
      <p:sp>
        <p:nvSpPr>
          <p:cNvPr id="16" name="15 CuadroTexto"/>
          <p:cNvSpPr txBox="1"/>
          <p:nvPr/>
        </p:nvSpPr>
        <p:spPr>
          <a:xfrm>
            <a:off x="3275856" y="3429000"/>
            <a:ext cx="244827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a:t>
            </a:r>
            <a:r>
              <a:rPr lang="es-CL" sz="2000" dirty="0" smtClean="0">
                <a:solidFill>
                  <a:schemeClr val="accent3">
                    <a:lumMod val="50000"/>
                  </a:schemeClr>
                </a:solidFill>
                <a:latin typeface="Berlin Sans FB" pitchFamily="34" charset="0"/>
              </a:rPr>
              <a:t>Conoces el tratado de Versalles?</a:t>
            </a:r>
            <a:endParaRPr lang="es-CL" sz="2000" dirty="0">
              <a:solidFill>
                <a:schemeClr val="accent3">
                  <a:lumMod val="50000"/>
                </a:schemeClr>
              </a:solidFill>
              <a:latin typeface="Berlin Sans FB" pitchFamily="34" charset="0"/>
            </a:endParaRPr>
          </a:p>
        </p:txBody>
      </p:sp>
      <p:sp>
        <p:nvSpPr>
          <p:cNvPr id="15"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5"/>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5"/>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16 Imagen" descr="C:\Users\note\Desktop\guion 2.png"/>
          <p:cNvPicPr/>
          <p:nvPr/>
        </p:nvPicPr>
        <p:blipFill>
          <a:blip r:embed="rId6" cstate="print"/>
          <a:srcRect/>
          <a:stretch>
            <a:fillRect/>
          </a:stretch>
        </p:blipFill>
        <p:spPr bwMode="auto">
          <a:xfrm>
            <a:off x="179512" y="188640"/>
            <a:ext cx="8784976" cy="7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539552" y="836712"/>
            <a:ext cx="4288353" cy="707886"/>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i="1" cap="all" dirty="0" smtClean="0">
                <a:ln w="10541" cmpd="sng">
                  <a:solidFill>
                    <a:schemeClr val="tx1">
                      <a:lumMod val="95000"/>
                      <a:lumOff val="5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Antecedentes </a:t>
            </a:r>
            <a:r>
              <a:rPr lang="es-ES" sz="4000" b="1" i="1" cap="all" dirty="0" smtClean="0">
                <a:ln w="0">
                  <a:solidFill>
                    <a:schemeClr val="tx1">
                      <a:lumMod val="95000"/>
                      <a:lumOff val="5000"/>
                    </a:schemeClr>
                  </a:solidFill>
                </a:ln>
                <a:solidFill>
                  <a:schemeClr val="accent3">
                    <a:lumMod val="50000"/>
                  </a:schemeClr>
                </a:solidFill>
                <a:effectLst>
                  <a:reflection blurRad="12700" stA="50000" endPos="50000" dist="5000" dir="5400000" sy="-100000" rotWithShape="0"/>
                </a:effectLst>
                <a:latin typeface="Berlin Sans FB Demi" pitchFamily="34" charset="0"/>
              </a:rPr>
              <a:t>: </a:t>
            </a:r>
            <a:endParaRPr lang="es-ES" sz="4000" b="1" i="1" cap="all" dirty="0">
              <a:ln w="0">
                <a:solidFill>
                  <a:schemeClr val="tx1">
                    <a:lumMod val="95000"/>
                    <a:lumOff val="5000"/>
                  </a:schemeClr>
                </a:solidFill>
              </a:ln>
              <a:solidFill>
                <a:schemeClr val="accent3">
                  <a:lumMod val="50000"/>
                </a:schemeClr>
              </a:solidFill>
              <a:effectLst>
                <a:reflection blurRad="12700" stA="50000" endPos="50000" dist="5000" dir="5400000" sy="-100000" rotWithShape="0"/>
              </a:effectLst>
              <a:latin typeface="Berlin Sans FB Demi" pitchFamily="34" charset="0"/>
            </a:endParaRPr>
          </a:p>
        </p:txBody>
      </p:sp>
      <p:sp>
        <p:nvSpPr>
          <p:cNvPr id="12" name="11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pic>
        <p:nvPicPr>
          <p:cNvPr id="33800" name="Picture 8" descr="http://data0.kif.fr/morifora/mod_article1499384_1.jpg?5044"/>
          <p:cNvPicPr>
            <a:picLocks noChangeAspect="1" noChangeArrowheads="1"/>
          </p:cNvPicPr>
          <p:nvPr/>
        </p:nvPicPr>
        <p:blipFill>
          <a:blip r:embed="rId3" cstate="print"/>
          <a:srcRect/>
          <a:stretch>
            <a:fillRect/>
          </a:stretch>
        </p:blipFill>
        <p:spPr bwMode="auto">
          <a:xfrm>
            <a:off x="357158" y="1785926"/>
            <a:ext cx="2357454" cy="4004725"/>
          </a:xfrm>
          <a:prstGeom prst="rect">
            <a:avLst/>
          </a:prstGeom>
          <a:ln>
            <a:noFill/>
          </a:ln>
          <a:effectLst>
            <a:glow rad="139700">
              <a:schemeClr val="accent3">
                <a:satMod val="175000"/>
                <a:alpha val="40000"/>
              </a:schemeClr>
            </a:glow>
            <a:softEdge rad="112500"/>
          </a:effectLst>
        </p:spPr>
      </p:pic>
      <p:sp>
        <p:nvSpPr>
          <p:cNvPr id="27" name="26 Rectángulo redondeado"/>
          <p:cNvSpPr/>
          <p:nvPr/>
        </p:nvSpPr>
        <p:spPr>
          <a:xfrm>
            <a:off x="4211960" y="1731018"/>
            <a:ext cx="4286280" cy="785818"/>
          </a:xfrm>
          <a:prstGeom prst="roundRect">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Descontento de Alemania con las imposiciones del tratado de Versalles</a:t>
            </a:r>
            <a:endParaRPr lang="es-CL" dirty="0"/>
          </a:p>
        </p:txBody>
      </p:sp>
      <p:sp>
        <p:nvSpPr>
          <p:cNvPr id="28" name="27 Rectángulo redondeado"/>
          <p:cNvSpPr/>
          <p:nvPr/>
        </p:nvSpPr>
        <p:spPr>
          <a:xfrm>
            <a:off x="4211960" y="3588406"/>
            <a:ext cx="4357718" cy="785818"/>
          </a:xfrm>
          <a:prstGeom prst="roundRect">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Ambición expansionista de Italia , Alemania, Japón y la URSS</a:t>
            </a:r>
            <a:endParaRPr lang="es-CL" dirty="0"/>
          </a:p>
        </p:txBody>
      </p:sp>
      <p:cxnSp>
        <p:nvCxnSpPr>
          <p:cNvPr id="29" name="28 Conector recto de flecha"/>
          <p:cNvCxnSpPr/>
          <p:nvPr/>
        </p:nvCxnSpPr>
        <p:spPr>
          <a:xfrm>
            <a:off x="2926076" y="2945464"/>
            <a:ext cx="1214446" cy="1588"/>
          </a:xfrm>
          <a:prstGeom prst="straightConnector1">
            <a:avLst/>
          </a:prstGeom>
          <a:ln>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30" name="29 Rectángulo redondeado"/>
          <p:cNvSpPr/>
          <p:nvPr/>
        </p:nvSpPr>
        <p:spPr>
          <a:xfrm>
            <a:off x="4211960" y="4588538"/>
            <a:ext cx="4357718" cy="785818"/>
          </a:xfrm>
          <a:prstGeom prst="roundRect">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Ideologías que fomentaban la superioridad Racial o el Nacionalismo, </a:t>
            </a:r>
            <a:r>
              <a:rPr lang="es-CL" sz="2000" dirty="0" smtClean="0"/>
              <a:t>Fascismo, Nazismo</a:t>
            </a:r>
            <a:r>
              <a:rPr lang="es-CL" dirty="0" smtClean="0"/>
              <a:t> y Comunismo</a:t>
            </a:r>
            <a:endParaRPr lang="es-CL" dirty="0"/>
          </a:p>
        </p:txBody>
      </p:sp>
      <p:sp>
        <p:nvSpPr>
          <p:cNvPr id="31" name="30 Rectángulo redondeado"/>
          <p:cNvSpPr/>
          <p:nvPr/>
        </p:nvSpPr>
        <p:spPr>
          <a:xfrm>
            <a:off x="4211960" y="5517232"/>
            <a:ext cx="4357718" cy="785818"/>
          </a:xfrm>
          <a:prstGeom prst="roundRect">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Rivalidad entre las ideologías Fascistas contra el sistema neoliberal y Comunistas</a:t>
            </a:r>
            <a:endParaRPr lang="es-CL" dirty="0"/>
          </a:p>
        </p:txBody>
      </p:sp>
      <p:cxnSp>
        <p:nvCxnSpPr>
          <p:cNvPr id="32" name="31 Conector recto de flecha"/>
          <p:cNvCxnSpPr/>
          <p:nvPr/>
        </p:nvCxnSpPr>
        <p:spPr>
          <a:xfrm>
            <a:off x="2926076" y="4945728"/>
            <a:ext cx="1214446" cy="1588"/>
          </a:xfrm>
          <a:prstGeom prst="straightConnector1">
            <a:avLst/>
          </a:prstGeom>
          <a:ln>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33" name="32 Conector recto de flecha"/>
          <p:cNvCxnSpPr/>
          <p:nvPr/>
        </p:nvCxnSpPr>
        <p:spPr>
          <a:xfrm>
            <a:off x="2928926" y="5715016"/>
            <a:ext cx="1214446" cy="1588"/>
          </a:xfrm>
          <a:prstGeom prst="straightConnector1">
            <a:avLst/>
          </a:prstGeom>
          <a:ln>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34" name="33 Conector recto de flecha"/>
          <p:cNvCxnSpPr/>
          <p:nvPr/>
        </p:nvCxnSpPr>
        <p:spPr>
          <a:xfrm>
            <a:off x="2926076" y="3945596"/>
            <a:ext cx="1214446" cy="1588"/>
          </a:xfrm>
          <a:prstGeom prst="straightConnector1">
            <a:avLst/>
          </a:prstGeom>
          <a:ln>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36" name="35 Conector recto"/>
          <p:cNvCxnSpPr/>
          <p:nvPr/>
        </p:nvCxnSpPr>
        <p:spPr>
          <a:xfrm rot="5400000">
            <a:off x="890887" y="3480455"/>
            <a:ext cx="4071966" cy="1588"/>
          </a:xfrm>
          <a:prstGeom prst="line">
            <a:avLst/>
          </a:prstGeom>
        </p:spPr>
        <p:style>
          <a:lnRef idx="3">
            <a:schemeClr val="dk1"/>
          </a:lnRef>
          <a:fillRef idx="0">
            <a:schemeClr val="dk1"/>
          </a:fillRef>
          <a:effectRef idx="2">
            <a:schemeClr val="dk1"/>
          </a:effectRef>
          <a:fontRef idx="minor">
            <a:schemeClr val="tx1"/>
          </a:fontRef>
        </p:style>
      </p:cxnSp>
      <p:sp>
        <p:nvSpPr>
          <p:cNvPr id="37" name="36 CuadroTexto"/>
          <p:cNvSpPr txBox="1"/>
          <p:nvPr/>
        </p:nvSpPr>
        <p:spPr>
          <a:xfrm>
            <a:off x="285720" y="5857892"/>
            <a:ext cx="350046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t>Libro donde se encuentra la ideología Nazi</a:t>
            </a:r>
            <a:endParaRPr lang="es-CL" dirty="0"/>
          </a:p>
        </p:txBody>
      </p:sp>
      <p:sp>
        <p:nvSpPr>
          <p:cNvPr id="38" name="37 Rectángulo redondeado"/>
          <p:cNvSpPr/>
          <p:nvPr/>
        </p:nvSpPr>
        <p:spPr>
          <a:xfrm>
            <a:off x="4211960" y="2659712"/>
            <a:ext cx="4286280" cy="785818"/>
          </a:xfrm>
          <a:prstGeom prst="roundRect">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Debilitamiento de las democracias y sistemas liberales de mercado producto de la crisis del 29</a:t>
            </a:r>
            <a:endParaRPr lang="es-CL" dirty="0"/>
          </a:p>
        </p:txBody>
      </p:sp>
      <p:cxnSp>
        <p:nvCxnSpPr>
          <p:cNvPr id="39" name="38 Conector recto de flecha"/>
          <p:cNvCxnSpPr/>
          <p:nvPr/>
        </p:nvCxnSpPr>
        <p:spPr>
          <a:xfrm>
            <a:off x="2926076" y="2159646"/>
            <a:ext cx="1214446" cy="1588"/>
          </a:xfrm>
          <a:prstGeom prst="straightConnector1">
            <a:avLst/>
          </a:prstGeom>
          <a:ln>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pic>
        <p:nvPicPr>
          <p:cNvPr id="18" name="17 Imagen" descr="C:\Users\note\Desktop\guion 2.png"/>
          <p:cNvPicPr/>
          <p:nvPr/>
        </p:nvPicPr>
        <p:blipFill>
          <a:blip r:embed="rId4" cstate="print"/>
          <a:srcRect/>
          <a:stretch>
            <a:fillRect/>
          </a:stretch>
        </p:blipFill>
        <p:spPr bwMode="auto">
          <a:xfrm>
            <a:off x="179512" y="188640"/>
            <a:ext cx="8784976" cy="709448"/>
          </a:xfrm>
          <a:prstGeom prst="rect">
            <a:avLst/>
          </a:prstGeom>
          <a:noFill/>
          <a:ln w="9525">
            <a:noFill/>
            <a:miter lim="800000"/>
            <a:headEnd/>
            <a:tailEnd/>
          </a:ln>
        </p:spPr>
      </p:pic>
      <p:sp>
        <p:nvSpPr>
          <p:cNvPr id="19"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5"/>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5"/>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pic>
        <p:nvPicPr>
          <p:cNvPr id="31746" name="Picture 2" descr="http://usuarios.multimania.es/christianlr/images/versalles.jpg"/>
          <p:cNvPicPr>
            <a:picLocks noChangeAspect="1" noChangeArrowheads="1"/>
          </p:cNvPicPr>
          <p:nvPr/>
        </p:nvPicPr>
        <p:blipFill>
          <a:blip r:embed="rId3" cstate="print"/>
          <a:srcRect/>
          <a:stretch>
            <a:fillRect/>
          </a:stretch>
        </p:blipFill>
        <p:spPr bwMode="auto">
          <a:xfrm>
            <a:off x="285720" y="1928802"/>
            <a:ext cx="3892950" cy="3429024"/>
          </a:xfrm>
          <a:prstGeom prst="rect">
            <a:avLst/>
          </a:prstGeom>
          <a:ln>
            <a:noFill/>
          </a:ln>
          <a:effectLst>
            <a:glow rad="139700">
              <a:schemeClr val="accent3">
                <a:satMod val="175000"/>
                <a:alpha val="40000"/>
              </a:schemeClr>
            </a:glow>
            <a:outerShdw blurRad="292100" dist="139700" dir="2700000" algn="tl" rotWithShape="0">
              <a:srgbClr val="333333">
                <a:alpha val="65000"/>
              </a:srgbClr>
            </a:outerShdw>
          </a:effectLst>
        </p:spPr>
      </p:pic>
      <p:sp>
        <p:nvSpPr>
          <p:cNvPr id="20" name="19 Rectángulo redondeado"/>
          <p:cNvSpPr/>
          <p:nvPr/>
        </p:nvSpPr>
        <p:spPr>
          <a:xfrm>
            <a:off x="4572000" y="1785926"/>
            <a:ext cx="4214842" cy="4714908"/>
          </a:xfrm>
          <a:prstGeom prst="roundRect">
            <a:avLst/>
          </a:prstGeom>
          <a:ln w="76200"/>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Los términos impuestos a Alemania incluían la perdida de una parte de su territorio para un numero de naciones fronterizas, de todas las colonias en el océano y sobre el continente africano, y una restricción al tamaño de su ejercito. Alemania también pudo que reconocer la independencia de Austria. El tratado fue ratificado por la Liga de Naciones (o Sociedad de Naciones) el 10 de enero de 1920. </a:t>
            </a:r>
            <a:r>
              <a:rPr lang="es-CL" b="1" dirty="0" smtClean="0"/>
              <a:t>En Alemania el Tratado de Versalles causo estupor y humillación en la población</a:t>
            </a:r>
            <a:r>
              <a:rPr lang="es-CL" dirty="0" smtClean="0"/>
              <a:t>.</a:t>
            </a:r>
            <a:endParaRPr lang="es-CL" dirty="0"/>
          </a:p>
        </p:txBody>
      </p:sp>
      <p:sp>
        <p:nvSpPr>
          <p:cNvPr id="21" name="20 CuadroTexto"/>
          <p:cNvSpPr txBox="1"/>
          <p:nvPr/>
        </p:nvSpPr>
        <p:spPr>
          <a:xfrm>
            <a:off x="395536" y="5445224"/>
            <a:ext cx="35719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sz="1200" dirty="0" smtClean="0"/>
              <a:t>De derecha a Izquierda, Wilson(EEUU),</a:t>
            </a:r>
            <a:r>
              <a:rPr lang="es-CL" sz="1200" dirty="0" err="1" smtClean="0"/>
              <a:t>Clemanceau</a:t>
            </a:r>
            <a:r>
              <a:rPr lang="es-CL" sz="1200" dirty="0" smtClean="0"/>
              <a:t>(Francia),Lloyd(Gran Bretaña). Protagonistas del tratado de Versalles</a:t>
            </a:r>
            <a:endParaRPr lang="es-CL" sz="1200" dirty="0"/>
          </a:p>
        </p:txBody>
      </p:sp>
      <p:sp>
        <p:nvSpPr>
          <p:cNvPr id="23" name="22 Rectángulo"/>
          <p:cNvSpPr/>
          <p:nvPr/>
        </p:nvSpPr>
        <p:spPr>
          <a:xfrm>
            <a:off x="493612" y="980728"/>
            <a:ext cx="6397905" cy="707886"/>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i="1" cap="all" dirty="0" smtClean="0">
                <a:ln w="10541" cmpd="sng">
                  <a:solidFill>
                    <a:schemeClr val="tx1"/>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Tratado de </a:t>
            </a:r>
            <a:r>
              <a:rPr lang="es-ES" sz="4000" b="1" i="1" cap="all" dirty="0" err="1" smtClean="0">
                <a:ln w="10541" cmpd="sng">
                  <a:solidFill>
                    <a:schemeClr val="tx1"/>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versalles</a:t>
            </a:r>
            <a:r>
              <a:rPr lang="es-ES" sz="4000" b="1" i="1" cap="all" dirty="0" smtClean="0">
                <a:ln w="10541" cmpd="sng">
                  <a:solidFill>
                    <a:schemeClr val="tx1"/>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 </a:t>
            </a:r>
            <a:r>
              <a:rPr lang="es-ES" sz="4000" b="1" i="1" cap="all" dirty="0" smtClean="0">
                <a:ln w="0">
                  <a:solidFill>
                    <a:schemeClr val="tx1"/>
                  </a:solidFill>
                </a:ln>
                <a:solidFill>
                  <a:schemeClr val="accent3">
                    <a:lumMod val="50000"/>
                  </a:schemeClr>
                </a:solidFill>
                <a:effectLst>
                  <a:reflection blurRad="12700" stA="50000" endPos="50000" dist="5000" dir="5400000" sy="-100000" rotWithShape="0"/>
                </a:effectLst>
                <a:latin typeface="Berlin Sans FB Demi" pitchFamily="34" charset="0"/>
              </a:rPr>
              <a:t>: </a:t>
            </a:r>
            <a:endParaRPr lang="es-ES" sz="4000" b="1" i="1" cap="all" dirty="0">
              <a:ln w="0">
                <a:solidFill>
                  <a:schemeClr val="tx1"/>
                </a:solidFill>
              </a:ln>
              <a:solidFill>
                <a:schemeClr val="accent3">
                  <a:lumMod val="50000"/>
                </a:schemeClr>
              </a:solidFill>
              <a:effectLst>
                <a:reflection blurRad="12700" stA="50000" endPos="50000" dist="5000" dir="5400000" sy="-100000" rotWithShape="0"/>
              </a:effectLst>
              <a:latin typeface="Berlin Sans FB Demi" pitchFamily="34" charset="0"/>
            </a:endParaRPr>
          </a:p>
        </p:txBody>
      </p:sp>
      <p:sp>
        <p:nvSpPr>
          <p:cNvPr id="8"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4"/>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4"/>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Imagen" descr="C:\Users\note\Desktop\guion 2.png"/>
          <p:cNvPicPr/>
          <p:nvPr/>
        </p:nvPicPr>
        <p:blipFill>
          <a:blip r:embed="rId5" cstate="print"/>
          <a:srcRect/>
          <a:stretch>
            <a:fillRect/>
          </a:stretch>
        </p:blipFill>
        <p:spPr bwMode="auto">
          <a:xfrm>
            <a:off x="179512" y="188640"/>
            <a:ext cx="8784976" cy="7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sp>
        <p:nvSpPr>
          <p:cNvPr id="11" name="10 Rectángulo"/>
          <p:cNvSpPr/>
          <p:nvPr/>
        </p:nvSpPr>
        <p:spPr>
          <a:xfrm>
            <a:off x="-7864" y="1000108"/>
            <a:ext cx="9151864" cy="156966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i="1" cap="all" dirty="0" smtClean="0">
                <a:ln w="10541" cmpd="sng">
                  <a:solidFill>
                    <a:schemeClr val="tx1"/>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Debilitamiento del Sist. Liberal por causa</a:t>
            </a:r>
          </a:p>
          <a:p>
            <a:pPr algn="ctr"/>
            <a:r>
              <a:rPr lang="es-ES" sz="2800" b="1" i="1" cap="all" dirty="0" smtClean="0">
                <a:ln w="10541" cmpd="sng">
                  <a:solidFill>
                    <a:schemeClr val="tx1"/>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De la crisis del 29</a:t>
            </a:r>
          </a:p>
          <a:p>
            <a:pPr algn="ctr"/>
            <a:r>
              <a:rPr lang="es-ES" sz="2800" b="1" i="1" cap="all" dirty="0" smtClean="0">
                <a:ln w="10541" cmpd="sng">
                  <a:solidFill>
                    <a:schemeClr val="accent1">
                      <a:shade val="88000"/>
                      <a:satMod val="110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 </a:t>
            </a:r>
            <a:r>
              <a:rPr lang="es-ES" sz="4000" b="1" i="1" cap="all" dirty="0" smtClean="0">
                <a:ln w="0"/>
                <a:solidFill>
                  <a:schemeClr val="accent3">
                    <a:lumMod val="50000"/>
                  </a:schemeClr>
                </a:solidFill>
                <a:effectLst>
                  <a:reflection blurRad="12700" stA="50000" endPos="50000" dist="5000" dir="5400000" sy="-100000" rotWithShape="0"/>
                </a:effectLst>
                <a:latin typeface="Berlin Sans FB Demi" pitchFamily="34" charset="0"/>
              </a:rPr>
              <a:t> </a:t>
            </a:r>
            <a:endParaRPr lang="es-ES" sz="4000" b="1" i="1" cap="all" dirty="0">
              <a:ln w="0"/>
              <a:solidFill>
                <a:schemeClr val="accent3">
                  <a:lumMod val="50000"/>
                </a:schemeClr>
              </a:solidFill>
              <a:effectLst>
                <a:reflection blurRad="12700" stA="50000" endPos="50000" dist="5000" dir="5400000" sy="-100000" rotWithShape="0"/>
              </a:effectLst>
              <a:latin typeface="Berlin Sans FB Demi" pitchFamily="34" charset="0"/>
            </a:endParaRPr>
          </a:p>
        </p:txBody>
      </p:sp>
      <p:pic>
        <p:nvPicPr>
          <p:cNvPr id="2" name="Picture 2" descr="http://myvoicealoud.files.wordpress.com/2012/02/292.jpg"/>
          <p:cNvPicPr>
            <a:picLocks noChangeAspect="1" noChangeArrowheads="1"/>
          </p:cNvPicPr>
          <p:nvPr/>
        </p:nvPicPr>
        <p:blipFill>
          <a:blip r:embed="rId3" cstate="print"/>
          <a:srcRect/>
          <a:stretch>
            <a:fillRect/>
          </a:stretch>
        </p:blipFill>
        <p:spPr bwMode="auto">
          <a:xfrm>
            <a:off x="428596" y="2000240"/>
            <a:ext cx="2847975" cy="3810000"/>
          </a:xfrm>
          <a:prstGeom prst="rect">
            <a:avLst/>
          </a:prstGeom>
          <a:ln>
            <a:noFill/>
          </a:ln>
          <a:effectLst>
            <a:glow rad="139700">
              <a:schemeClr val="accent3">
                <a:satMod val="175000"/>
                <a:alpha val="40000"/>
              </a:schemeClr>
            </a:glow>
            <a:outerShdw blurRad="292100" dist="139700" dir="2700000" algn="tl" rotWithShape="0">
              <a:srgbClr val="333333">
                <a:alpha val="65000"/>
              </a:srgbClr>
            </a:outerShdw>
          </a:effectLst>
        </p:spPr>
      </p:pic>
      <p:sp>
        <p:nvSpPr>
          <p:cNvPr id="19" name="18 CuadroTexto"/>
          <p:cNvSpPr txBox="1"/>
          <p:nvPr/>
        </p:nvSpPr>
        <p:spPr>
          <a:xfrm>
            <a:off x="251520" y="5715016"/>
            <a:ext cx="3456384" cy="61555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CL" sz="1600" dirty="0" smtClean="0"/>
              <a:t>Portada de diario Ingles sobre el jueves negro que produjo la crisis del 29</a:t>
            </a:r>
            <a:r>
              <a:rPr lang="es-CL" dirty="0" smtClean="0"/>
              <a:t>.</a:t>
            </a:r>
            <a:endParaRPr lang="es-CL" dirty="0"/>
          </a:p>
        </p:txBody>
      </p:sp>
      <p:sp>
        <p:nvSpPr>
          <p:cNvPr id="20" name="19 Rectángulo redondeado"/>
          <p:cNvSpPr/>
          <p:nvPr/>
        </p:nvSpPr>
        <p:spPr>
          <a:xfrm>
            <a:off x="4067944" y="2060848"/>
            <a:ext cx="4714908" cy="2857520"/>
          </a:xfrm>
          <a:prstGeom prst="roundRect">
            <a:avLst/>
          </a:prstGeom>
          <a:ln w="76200"/>
        </p:spPr>
        <p:style>
          <a:lnRef idx="1">
            <a:schemeClr val="accent3"/>
          </a:lnRef>
          <a:fillRef idx="2">
            <a:schemeClr val="accent3"/>
          </a:fillRef>
          <a:effectRef idx="1">
            <a:schemeClr val="accent3"/>
          </a:effectRef>
          <a:fontRef idx="minor">
            <a:schemeClr val="dk1"/>
          </a:fontRef>
        </p:style>
        <p:txBody>
          <a:bodyPr rtlCol="0" anchor="ctr"/>
          <a:lstStyle/>
          <a:p>
            <a:pPr algn="just"/>
            <a:r>
              <a:rPr lang="es-CL" sz="2200" dirty="0" smtClean="0">
                <a:latin typeface="AngsanaUPC" pitchFamily="18" charset="-34"/>
                <a:cs typeface="AngsanaUPC" pitchFamily="18" charset="-34"/>
              </a:rPr>
              <a:t>La caída de la bolsa de Wall </a:t>
            </a:r>
            <a:r>
              <a:rPr lang="es-CL" sz="2200" dirty="0" err="1" smtClean="0">
                <a:latin typeface="AngsanaUPC" pitchFamily="18" charset="-34"/>
                <a:cs typeface="AngsanaUPC" pitchFamily="18" charset="-34"/>
              </a:rPr>
              <a:t>Street</a:t>
            </a:r>
            <a:r>
              <a:rPr lang="es-CL" sz="2200" dirty="0" smtClean="0">
                <a:latin typeface="AngsanaUPC" pitchFamily="18" charset="-34"/>
                <a:cs typeface="AngsanaUPC" pitchFamily="18" charset="-34"/>
              </a:rPr>
              <a:t> provoco un descalabro en la economía mundial, provocando una crisis a nivel planetario por la importancia de EEUU en la economía de muchos países, principalmente democráticos, es por esto que se provoco un desprestigio del sistema , ya que la crisis social de los países fue latente durante años, surgiendo partidos políticos de masas como Comunistas o ultraderechistas</a:t>
            </a:r>
            <a:endParaRPr lang="es-CL" sz="2200" dirty="0">
              <a:latin typeface="AngsanaUPC" pitchFamily="18" charset="-34"/>
              <a:cs typeface="AngsanaUPC" pitchFamily="18" charset="-34"/>
            </a:endParaRPr>
          </a:p>
        </p:txBody>
      </p:sp>
      <p:grpSp>
        <p:nvGrpSpPr>
          <p:cNvPr id="29699" name="Group 3"/>
          <p:cNvGrpSpPr>
            <a:grpSpLocks/>
          </p:cNvGrpSpPr>
          <p:nvPr/>
        </p:nvGrpSpPr>
        <p:grpSpPr bwMode="auto">
          <a:xfrm rot="16200000">
            <a:off x="5816152" y="3480992"/>
            <a:ext cx="1363648" cy="4572032"/>
            <a:chOff x="1106424" y="1081278"/>
            <a:chExt cx="29718" cy="39684"/>
          </a:xfrm>
        </p:grpSpPr>
        <p:sp>
          <p:nvSpPr>
            <p:cNvPr id="29700" name="AutoShape 4"/>
            <p:cNvSpPr>
              <a:spLocks noChangeArrowheads="1" noChangeShapeType="1"/>
            </p:cNvSpPr>
            <p:nvPr/>
          </p:nvSpPr>
          <p:spPr bwMode="auto">
            <a:xfrm flipH="1">
              <a:off x="1133811" y="1083564"/>
              <a:ext cx="2331" cy="37398"/>
            </a:xfrm>
            <a:prstGeom prst="rtTriangle">
              <a:avLst/>
            </a:prstGeom>
            <a:solidFill>
              <a:srgbClr val="339933"/>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s-CL"/>
            </a:p>
          </p:txBody>
        </p:sp>
        <p:sp>
          <p:nvSpPr>
            <p:cNvPr id="29701" name="AutoShape 5"/>
            <p:cNvSpPr>
              <a:spLocks noChangeArrowheads="1" noChangeShapeType="1"/>
            </p:cNvSpPr>
            <p:nvPr/>
          </p:nvSpPr>
          <p:spPr bwMode="auto">
            <a:xfrm flipH="1" flipV="1">
              <a:off x="1108668" y="1081278"/>
              <a:ext cx="27474" cy="2286"/>
            </a:xfrm>
            <a:prstGeom prst="rtTriangle">
              <a:avLst/>
            </a:prstGeom>
            <a:solidFill>
              <a:srgbClr val="99CC99"/>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s-CL"/>
            </a:p>
          </p:txBody>
        </p:sp>
        <p:sp>
          <p:nvSpPr>
            <p:cNvPr id="29702" name="AutoShape 6"/>
            <p:cNvSpPr>
              <a:spLocks noChangeArrowheads="1" noChangeShapeType="1"/>
            </p:cNvSpPr>
            <p:nvPr/>
          </p:nvSpPr>
          <p:spPr bwMode="auto">
            <a:xfrm flipV="1">
              <a:off x="1106424" y="1081278"/>
              <a:ext cx="2244" cy="37433"/>
            </a:xfrm>
            <a:prstGeom prst="rtTriangle">
              <a:avLst/>
            </a:prstGeom>
            <a:solidFill>
              <a:srgbClr val="339933"/>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s-CL"/>
            </a:p>
          </p:txBody>
        </p:sp>
        <p:sp>
          <p:nvSpPr>
            <p:cNvPr id="29703" name="AutoShape 7"/>
            <p:cNvSpPr>
              <a:spLocks noChangeArrowheads="1" noChangeShapeType="1"/>
            </p:cNvSpPr>
            <p:nvPr/>
          </p:nvSpPr>
          <p:spPr bwMode="auto">
            <a:xfrm>
              <a:off x="1106424" y="1118711"/>
              <a:ext cx="27387" cy="2251"/>
            </a:xfrm>
            <a:prstGeom prst="rtTriangle">
              <a:avLst/>
            </a:prstGeom>
            <a:solidFill>
              <a:srgbClr val="99CC99"/>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s-CL"/>
            </a:p>
          </p:txBody>
        </p:sp>
      </p:grpSp>
      <p:sp>
        <p:nvSpPr>
          <p:cNvPr id="21" name="20 CuadroTexto"/>
          <p:cNvSpPr txBox="1"/>
          <p:nvPr/>
        </p:nvSpPr>
        <p:spPr>
          <a:xfrm>
            <a:off x="4644008" y="5661248"/>
            <a:ext cx="3929090" cy="646331"/>
          </a:xfrm>
          <a:prstGeom prst="rect">
            <a:avLst/>
          </a:prstGeom>
          <a:noFill/>
        </p:spPr>
        <p:txBody>
          <a:bodyPr wrap="square" rtlCol="0">
            <a:spAutoFit/>
          </a:bodyPr>
          <a:lstStyle/>
          <a:p>
            <a:r>
              <a:rPr lang="es-CL" dirty="0" smtClean="0">
                <a:solidFill>
                  <a:schemeClr val="accent3">
                    <a:lumMod val="50000"/>
                  </a:schemeClr>
                </a:solidFill>
                <a:latin typeface="Berlin Sans FB" pitchFamily="34" charset="0"/>
              </a:rPr>
              <a:t>¿Sabias que el País mas afectado en todo el mundo fue Chile?</a:t>
            </a:r>
            <a:endParaRPr lang="es-CL" dirty="0">
              <a:solidFill>
                <a:schemeClr val="accent3">
                  <a:lumMod val="50000"/>
                </a:schemeClr>
              </a:solidFill>
              <a:latin typeface="Berlin Sans FB" pitchFamily="34" charset="0"/>
            </a:endParaRPr>
          </a:p>
        </p:txBody>
      </p:sp>
      <p:sp>
        <p:nvSpPr>
          <p:cNvPr id="16"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4"/>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4"/>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21 Imagen" descr="http://www.parqueciencias.com/export/sites/default/comun/galerias/galeriaImagenes/educacion-formacion/Recursos/ParaSaberMas/ParaSaberMas.gif"/>
          <p:cNvPicPr/>
          <p:nvPr/>
        </p:nvPicPr>
        <p:blipFill>
          <a:blip r:embed="rId5" cstate="print"/>
          <a:srcRect/>
          <a:stretch>
            <a:fillRect/>
          </a:stretch>
        </p:blipFill>
        <p:spPr bwMode="auto">
          <a:xfrm>
            <a:off x="5724128" y="5229200"/>
            <a:ext cx="1495425" cy="523875"/>
          </a:xfrm>
          <a:prstGeom prst="rect">
            <a:avLst/>
          </a:prstGeom>
          <a:noFill/>
          <a:ln w="9525">
            <a:noFill/>
            <a:miter lim="800000"/>
            <a:headEnd/>
            <a:tailEnd/>
          </a:ln>
        </p:spPr>
      </p:pic>
      <p:pic>
        <p:nvPicPr>
          <p:cNvPr id="17" name="16 Imagen" descr="C:\Users\note\Desktop\guion 2.png"/>
          <p:cNvPicPr/>
          <p:nvPr/>
        </p:nvPicPr>
        <p:blipFill>
          <a:blip r:embed="rId6" cstate="print"/>
          <a:srcRect/>
          <a:stretch>
            <a:fillRect/>
          </a:stretch>
        </p:blipFill>
        <p:spPr bwMode="auto">
          <a:xfrm>
            <a:off x="179512" y="188640"/>
            <a:ext cx="8784976" cy="7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sp>
        <p:nvSpPr>
          <p:cNvPr id="13" name="12 Rectángulo"/>
          <p:cNvSpPr/>
          <p:nvPr/>
        </p:nvSpPr>
        <p:spPr>
          <a:xfrm>
            <a:off x="-7864" y="764704"/>
            <a:ext cx="9151864" cy="707886"/>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i="1" cap="all" dirty="0" smtClean="0">
                <a:ln w="10541" cmpd="sng">
                  <a:solidFill>
                    <a:schemeClr val="tx1"/>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Afán imperialista de algunos países </a:t>
            </a:r>
            <a:r>
              <a:rPr lang="es-ES" sz="4000" b="1" i="1" cap="all" dirty="0" smtClean="0">
                <a:ln w="0">
                  <a:solidFill>
                    <a:schemeClr val="tx1"/>
                  </a:solidFill>
                </a:ln>
                <a:solidFill>
                  <a:schemeClr val="accent3">
                    <a:lumMod val="50000"/>
                  </a:schemeClr>
                </a:solidFill>
                <a:effectLst>
                  <a:reflection blurRad="12700" stA="50000" endPos="50000" dist="5000" dir="5400000" sy="-100000" rotWithShape="0"/>
                </a:effectLst>
                <a:latin typeface="Berlin Sans FB Demi" pitchFamily="34" charset="0"/>
              </a:rPr>
              <a:t> </a:t>
            </a:r>
            <a:endParaRPr lang="es-ES" sz="4000" b="1" i="1" cap="all" dirty="0">
              <a:ln w="0">
                <a:solidFill>
                  <a:schemeClr val="tx1"/>
                </a:solidFill>
              </a:ln>
              <a:solidFill>
                <a:schemeClr val="accent3">
                  <a:lumMod val="50000"/>
                </a:schemeClr>
              </a:solidFill>
              <a:effectLst>
                <a:reflection blurRad="12700" stA="50000" endPos="50000" dist="5000" dir="5400000" sy="-100000" rotWithShape="0"/>
              </a:effectLst>
              <a:latin typeface="Berlin Sans FB Demi" pitchFamily="34" charset="0"/>
            </a:endParaRPr>
          </a:p>
        </p:txBody>
      </p:sp>
      <p:sp>
        <p:nvSpPr>
          <p:cNvPr id="19" name="18 Rectángulo"/>
          <p:cNvSpPr/>
          <p:nvPr/>
        </p:nvSpPr>
        <p:spPr>
          <a:xfrm>
            <a:off x="214282" y="4929198"/>
            <a:ext cx="2428860" cy="1384995"/>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1400" b="1" i="1" cap="all" dirty="0" smtClean="0">
                <a:ln w="0"/>
                <a:solidFill>
                  <a:schemeClr val="accent3">
                    <a:lumMod val="50000"/>
                  </a:schemeClr>
                </a:solidFill>
                <a:effectLst>
                  <a:reflection blurRad="12700" stA="50000" endPos="50000" dist="5000" dir="5400000" sy="-100000" rotWithShape="0"/>
                </a:effectLst>
                <a:latin typeface="Berlin Sans FB Demi" pitchFamily="34" charset="0"/>
              </a:rPr>
              <a:t>Alemania</a:t>
            </a:r>
          </a:p>
          <a:p>
            <a:pPr algn="ctr"/>
            <a:r>
              <a:rPr lang="es-ES" sz="1400" b="1" i="1" cap="all" dirty="0" smtClean="0">
                <a:ln w="0"/>
                <a:solidFill>
                  <a:schemeClr val="accent3">
                    <a:lumMod val="50000"/>
                  </a:schemeClr>
                </a:solidFill>
                <a:effectLst>
                  <a:reflection blurRad="12700" stA="50000" endPos="50000" dist="5000" dir="5400000" sy="-100000" rotWithShape="0"/>
                </a:effectLst>
                <a:latin typeface="Berlin Sans FB Demi" pitchFamily="34" charset="0"/>
              </a:rPr>
              <a:t>Imagen  propagandista, </a:t>
            </a:r>
            <a:r>
              <a:rPr lang="es-ES" sz="1400" b="1" i="1" cap="all" dirty="0" err="1" smtClean="0">
                <a:ln w="0"/>
                <a:solidFill>
                  <a:schemeClr val="accent3">
                    <a:lumMod val="50000"/>
                  </a:schemeClr>
                </a:solidFill>
                <a:effectLst>
                  <a:reflection blurRad="12700" stA="50000" endPos="50000" dist="5000" dir="5400000" sy="-100000" rotWithShape="0"/>
                </a:effectLst>
                <a:latin typeface="Berlin Sans FB Demi" pitchFamily="34" charset="0"/>
              </a:rPr>
              <a:t>fijate</a:t>
            </a:r>
            <a:r>
              <a:rPr lang="es-ES" sz="1400" b="1" i="1" cap="all" dirty="0" smtClean="0">
                <a:ln w="0"/>
                <a:solidFill>
                  <a:schemeClr val="accent3">
                    <a:lumMod val="50000"/>
                  </a:schemeClr>
                </a:solidFill>
                <a:effectLst>
                  <a:reflection blurRad="12700" stA="50000" endPos="50000" dist="5000" dir="5400000" sy="-100000" rotWithShape="0"/>
                </a:effectLst>
                <a:latin typeface="Berlin Sans FB Demi" pitchFamily="34" charset="0"/>
              </a:rPr>
              <a:t> en el extremo superior izquierdo, </a:t>
            </a:r>
            <a:r>
              <a:rPr lang="es-ES" sz="1400" b="1" i="1" cap="all" dirty="0" err="1" smtClean="0">
                <a:ln w="0"/>
                <a:solidFill>
                  <a:schemeClr val="accent3">
                    <a:lumMod val="50000"/>
                  </a:schemeClr>
                </a:solidFill>
                <a:effectLst>
                  <a:reflection blurRad="12700" stA="50000" endPos="50000" dist="5000" dir="5400000" sy="-100000" rotWithShape="0"/>
                </a:effectLst>
                <a:latin typeface="Berlin Sans FB Demi" pitchFamily="34" charset="0"/>
              </a:rPr>
              <a:t>ambicion</a:t>
            </a:r>
            <a:r>
              <a:rPr lang="es-ES" sz="1400" b="1" i="1" cap="all" dirty="0" smtClean="0">
                <a:ln w="0"/>
                <a:solidFill>
                  <a:schemeClr val="accent3">
                    <a:lumMod val="50000"/>
                  </a:schemeClr>
                </a:solidFill>
                <a:effectLst>
                  <a:reflection blurRad="12700" stA="50000" endPos="50000" dist="5000" dir="5400000" sy="-100000" rotWithShape="0"/>
                </a:effectLst>
                <a:latin typeface="Berlin Sans FB Demi" pitchFamily="34" charset="0"/>
              </a:rPr>
              <a:t> por  </a:t>
            </a:r>
            <a:r>
              <a:rPr lang="es-ES" sz="1400" b="1" i="1" cap="all" dirty="0" err="1" smtClean="0">
                <a:ln w="0"/>
                <a:solidFill>
                  <a:schemeClr val="accent3">
                    <a:lumMod val="50000"/>
                  </a:schemeClr>
                </a:solidFill>
                <a:effectLst>
                  <a:reflection blurRad="12700" stA="50000" endPos="50000" dist="5000" dir="5400000" sy="-100000" rotWithShape="0"/>
                </a:effectLst>
                <a:latin typeface="Berlin Sans FB Demi" pitchFamily="34" charset="0"/>
              </a:rPr>
              <a:t>austria</a:t>
            </a:r>
            <a:endParaRPr lang="es-ES" sz="1400" b="1" i="1" cap="all" dirty="0">
              <a:ln w="0"/>
              <a:solidFill>
                <a:schemeClr val="accent3">
                  <a:lumMod val="50000"/>
                </a:schemeClr>
              </a:solidFill>
              <a:effectLst>
                <a:reflection blurRad="12700" stA="50000" endPos="50000" dist="5000" dir="5400000" sy="-100000" rotWithShape="0"/>
              </a:effectLst>
              <a:latin typeface="Berlin Sans FB Demi" pitchFamily="34" charset="0"/>
            </a:endParaRPr>
          </a:p>
        </p:txBody>
      </p:sp>
      <p:cxnSp>
        <p:nvCxnSpPr>
          <p:cNvPr id="21" name="20 Conector recto de flecha"/>
          <p:cNvCxnSpPr/>
          <p:nvPr/>
        </p:nvCxnSpPr>
        <p:spPr>
          <a:xfrm>
            <a:off x="2376802" y="1731588"/>
            <a:ext cx="1214446" cy="1588"/>
          </a:xfrm>
          <a:prstGeom prst="straightConnector1">
            <a:avLst/>
          </a:prstGeom>
          <a:ln>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4" name="23 Rectángulo redondeado"/>
          <p:cNvSpPr/>
          <p:nvPr/>
        </p:nvSpPr>
        <p:spPr>
          <a:xfrm>
            <a:off x="3662686" y="1445836"/>
            <a:ext cx="4797746" cy="785818"/>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Desde que asume Hitler el poder en el 1933, comienza una política expansionista</a:t>
            </a:r>
            <a:endParaRPr lang="es-CL" dirty="0"/>
          </a:p>
        </p:txBody>
      </p:sp>
      <p:sp>
        <p:nvSpPr>
          <p:cNvPr id="25" name="24 Rectángulo redondeado"/>
          <p:cNvSpPr/>
          <p:nvPr/>
        </p:nvSpPr>
        <p:spPr>
          <a:xfrm>
            <a:off x="3662686" y="2374530"/>
            <a:ext cx="4869754" cy="1071570"/>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Comienza una carrera expansionista en la búsqueda del espacio Vital propuesto por Hitler el cual trata de recuperar el espacio necesario para el desarrollo Alemán</a:t>
            </a:r>
            <a:endParaRPr lang="es-CL" dirty="0"/>
          </a:p>
        </p:txBody>
      </p:sp>
      <p:cxnSp>
        <p:nvCxnSpPr>
          <p:cNvPr id="26" name="25 Conector recto de flecha"/>
          <p:cNvCxnSpPr/>
          <p:nvPr/>
        </p:nvCxnSpPr>
        <p:spPr>
          <a:xfrm>
            <a:off x="2376802" y="2803158"/>
            <a:ext cx="1285884" cy="1588"/>
          </a:xfrm>
          <a:prstGeom prst="straightConnector1">
            <a:avLst/>
          </a:prstGeom>
          <a:ln>
            <a:solidFill>
              <a:schemeClr val="tx1"/>
            </a:solidFill>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7" name="26 Conector recto de flecha"/>
          <p:cNvCxnSpPr/>
          <p:nvPr/>
        </p:nvCxnSpPr>
        <p:spPr>
          <a:xfrm>
            <a:off x="2376802" y="3946166"/>
            <a:ext cx="1143008" cy="1588"/>
          </a:xfrm>
          <a:prstGeom prst="straightConnector1">
            <a:avLst/>
          </a:prstGeom>
          <a:ln>
            <a:solidFill>
              <a:schemeClr val="tx1"/>
            </a:solidFill>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28" name="27 Rectángulo redondeado"/>
          <p:cNvSpPr/>
          <p:nvPr/>
        </p:nvSpPr>
        <p:spPr>
          <a:xfrm>
            <a:off x="3662686" y="3588976"/>
            <a:ext cx="4929222" cy="785818"/>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También busca obtener los pozos de petróleo de Noruega y Finlandia clave para una futura guerra</a:t>
            </a:r>
            <a:endParaRPr lang="es-CL" dirty="0"/>
          </a:p>
        </p:txBody>
      </p:sp>
      <p:cxnSp>
        <p:nvCxnSpPr>
          <p:cNvPr id="29" name="28 Conector recto de flecha"/>
          <p:cNvCxnSpPr/>
          <p:nvPr/>
        </p:nvCxnSpPr>
        <p:spPr>
          <a:xfrm>
            <a:off x="2305364" y="4160480"/>
            <a:ext cx="1214446" cy="571504"/>
          </a:xfrm>
          <a:prstGeom prst="straightConnector1">
            <a:avLst/>
          </a:prstGeom>
          <a:ln>
            <a:solidFill>
              <a:schemeClr val="tx1"/>
            </a:solidFill>
            <a:tailEnd type="arrow"/>
          </a:ln>
          <a:effectLst>
            <a:glow rad="101600">
              <a:schemeClr val="accent3">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33" name="32 Rectángulo redondeado"/>
          <p:cNvSpPr/>
          <p:nvPr/>
        </p:nvSpPr>
        <p:spPr>
          <a:xfrm>
            <a:off x="3662686" y="4517670"/>
            <a:ext cx="4941762" cy="785818"/>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Anexión de Austria atreves del </a:t>
            </a:r>
            <a:r>
              <a:rPr lang="es-CL" dirty="0" err="1" smtClean="0"/>
              <a:t>anschluss</a:t>
            </a:r>
            <a:r>
              <a:rPr lang="es-CL" dirty="0" smtClean="0"/>
              <a:t>, luego Anexión de los </a:t>
            </a:r>
            <a:r>
              <a:rPr lang="es-CL" dirty="0" err="1" smtClean="0"/>
              <a:t>Sudetes</a:t>
            </a:r>
            <a:r>
              <a:rPr lang="es-CL" dirty="0" smtClean="0"/>
              <a:t> y el Memel</a:t>
            </a:r>
            <a:endParaRPr lang="es-CL" dirty="0"/>
          </a:p>
        </p:txBody>
      </p:sp>
      <p:pic>
        <p:nvPicPr>
          <p:cNvPr id="27652" name="Picture 4" descr="http://foroelsalvador.blogia.com/upload/20061203193000-anschluss.jpg"/>
          <p:cNvPicPr>
            <a:picLocks noChangeAspect="1" noChangeArrowheads="1"/>
          </p:cNvPicPr>
          <p:nvPr/>
        </p:nvPicPr>
        <p:blipFill>
          <a:blip r:embed="rId3" cstate="print"/>
          <a:srcRect/>
          <a:stretch>
            <a:fillRect/>
          </a:stretch>
        </p:blipFill>
        <p:spPr bwMode="auto">
          <a:xfrm>
            <a:off x="214282" y="1556792"/>
            <a:ext cx="2285984" cy="3331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39 Rectángulo redondeado"/>
          <p:cNvSpPr/>
          <p:nvPr/>
        </p:nvSpPr>
        <p:spPr>
          <a:xfrm>
            <a:off x="3662686" y="5589240"/>
            <a:ext cx="1143008" cy="714380"/>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dirty="0" smtClean="0"/>
              <a:t>Lengua</a:t>
            </a:r>
            <a:endParaRPr lang="es-CL" dirty="0"/>
          </a:p>
        </p:txBody>
      </p:sp>
      <p:sp>
        <p:nvSpPr>
          <p:cNvPr id="41" name="40 Rectángulo redondeado"/>
          <p:cNvSpPr/>
          <p:nvPr/>
        </p:nvSpPr>
        <p:spPr>
          <a:xfrm>
            <a:off x="7020272" y="5589240"/>
            <a:ext cx="1143008" cy="714380"/>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dirty="0" smtClean="0"/>
              <a:t>Cultura</a:t>
            </a:r>
            <a:endParaRPr lang="es-CL" dirty="0"/>
          </a:p>
        </p:txBody>
      </p:sp>
      <p:sp>
        <p:nvSpPr>
          <p:cNvPr id="42" name="41 CuadroTexto"/>
          <p:cNvSpPr txBox="1"/>
          <p:nvPr/>
        </p:nvSpPr>
        <p:spPr>
          <a:xfrm>
            <a:off x="5292080" y="5733256"/>
            <a:ext cx="1428760"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latin typeface="+mj-lt"/>
              </a:rPr>
              <a:t>Pretexto para invadir</a:t>
            </a:r>
            <a:endParaRPr lang="es-CL" dirty="0">
              <a:latin typeface="+mj-lt"/>
            </a:endParaRPr>
          </a:p>
        </p:txBody>
      </p:sp>
      <p:cxnSp>
        <p:nvCxnSpPr>
          <p:cNvPr id="48" name="47 Conector recto de flecha"/>
          <p:cNvCxnSpPr>
            <a:endCxn id="40" idx="3"/>
          </p:cNvCxnSpPr>
          <p:nvPr/>
        </p:nvCxnSpPr>
        <p:spPr>
          <a:xfrm rot="10800000">
            <a:off x="4805694" y="5946430"/>
            <a:ext cx="500066" cy="37414"/>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53" name="52 Conector recto de flecha"/>
          <p:cNvCxnSpPr>
            <a:endCxn id="41" idx="1"/>
          </p:cNvCxnSpPr>
          <p:nvPr/>
        </p:nvCxnSpPr>
        <p:spPr>
          <a:xfrm>
            <a:off x="6520206" y="5946430"/>
            <a:ext cx="500066" cy="1588"/>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55" name="54 Conector angular"/>
          <p:cNvCxnSpPr/>
          <p:nvPr/>
        </p:nvCxnSpPr>
        <p:spPr>
          <a:xfrm flipV="1">
            <a:off x="4805694" y="5303488"/>
            <a:ext cx="500066" cy="357190"/>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58 Conector angular"/>
          <p:cNvCxnSpPr/>
          <p:nvPr/>
        </p:nvCxnSpPr>
        <p:spPr>
          <a:xfrm rot="10800000">
            <a:off x="6520206" y="5303488"/>
            <a:ext cx="500066" cy="428628"/>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AutoShape 2"/>
          <p:cNvSpPr>
            <a:spLocks noChangeArrowheads="1"/>
          </p:cNvSpPr>
          <p:nvPr/>
        </p:nvSpPr>
        <p:spPr bwMode="auto">
          <a:xfrm>
            <a:off x="2051720"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4"/>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4"/>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 name="29 Imagen" descr="C:\Users\note\Desktop\guion 2.png"/>
          <p:cNvPicPr/>
          <p:nvPr/>
        </p:nvPicPr>
        <p:blipFill>
          <a:blip r:embed="rId5" cstate="print"/>
          <a:srcRect/>
          <a:stretch>
            <a:fillRect/>
          </a:stretch>
        </p:blipFill>
        <p:spPr bwMode="auto">
          <a:xfrm>
            <a:off x="179512" y="188640"/>
            <a:ext cx="8784976" cy="7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solidFill>
                <a:schemeClr val="accent3">
                  <a:lumMod val="50000"/>
                </a:schemeClr>
              </a:solidFill>
            </a:endParaRPr>
          </a:p>
        </p:txBody>
      </p:sp>
      <p:sp>
        <p:nvSpPr>
          <p:cNvPr id="11" name="10 Rectángulo"/>
          <p:cNvSpPr/>
          <p:nvPr/>
        </p:nvSpPr>
        <p:spPr>
          <a:xfrm>
            <a:off x="-7864" y="1000108"/>
            <a:ext cx="9151864"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i="1" cap="all" dirty="0" smtClean="0">
                <a:ln w="10541" cmpd="sng">
                  <a:solidFill>
                    <a:schemeClr val="tx1">
                      <a:lumMod val="95000"/>
                      <a:lumOff val="5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Otros  países con </a:t>
            </a:r>
            <a:r>
              <a:rPr lang="es-ES" sz="2800" b="1" i="1" cap="all" dirty="0" smtClean="0">
                <a:ln w="10541" cmpd="sng">
                  <a:solidFill>
                    <a:schemeClr val="tx1">
                      <a:lumMod val="95000"/>
                      <a:lumOff val="5000"/>
                    </a:schemeClr>
                  </a:solidFill>
                  <a:prstDash val="solid"/>
                </a:ln>
                <a:solidFill>
                  <a:schemeClr val="accent3">
                    <a:lumMod val="50000"/>
                  </a:schemeClr>
                </a:solidFill>
                <a:effectLst>
                  <a:glow rad="63500">
                    <a:schemeClr val="accent3">
                      <a:satMod val="175000"/>
                      <a:alpha val="40000"/>
                    </a:schemeClr>
                  </a:glow>
                  <a:reflection blurRad="12700" stA="50000" endPos="50000" dist="5000" dir="5400000" sy="-100000" rotWithShape="0"/>
                </a:effectLst>
                <a:latin typeface="Berlin Sans FB Demi" pitchFamily="34" charset="0"/>
              </a:rPr>
              <a:t>pretensiones</a:t>
            </a:r>
            <a:r>
              <a:rPr lang="es-ES" sz="2800" b="1" i="1" cap="all" dirty="0" smtClean="0">
                <a:ln w="10541" cmpd="sng">
                  <a:solidFill>
                    <a:schemeClr val="tx1">
                      <a:lumMod val="95000"/>
                      <a:lumOff val="5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 expansionismo </a:t>
            </a:r>
            <a:endParaRPr lang="es-ES" sz="4000" b="1" i="1" cap="all" dirty="0">
              <a:ln w="10541" cmpd="sng">
                <a:solidFill>
                  <a:schemeClr val="tx1">
                    <a:lumMod val="95000"/>
                    <a:lumOff val="5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endParaRPr>
          </a:p>
        </p:txBody>
      </p:sp>
      <p:pic>
        <p:nvPicPr>
          <p:cNvPr id="25602" name="Picture 2" descr="http://webquestc2gm.files.wordpress.com/2009/10/bandera-italiana-fascista.png?w=510"/>
          <p:cNvPicPr>
            <a:picLocks noChangeAspect="1" noChangeArrowheads="1"/>
          </p:cNvPicPr>
          <p:nvPr/>
        </p:nvPicPr>
        <p:blipFill>
          <a:blip r:embed="rId3" cstate="print"/>
          <a:srcRect/>
          <a:stretch>
            <a:fillRect/>
          </a:stretch>
        </p:blipFill>
        <p:spPr bwMode="auto">
          <a:xfrm>
            <a:off x="214282" y="1643050"/>
            <a:ext cx="2571768" cy="1709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18 Conector recto de flecha"/>
          <p:cNvCxnSpPr/>
          <p:nvPr/>
        </p:nvCxnSpPr>
        <p:spPr>
          <a:xfrm>
            <a:off x="2786050" y="1857364"/>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19 Conector recto de flecha"/>
          <p:cNvCxnSpPr/>
          <p:nvPr/>
        </p:nvCxnSpPr>
        <p:spPr>
          <a:xfrm>
            <a:off x="2786050" y="2428868"/>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20 Rectángulo redondeado"/>
          <p:cNvSpPr/>
          <p:nvPr/>
        </p:nvSpPr>
        <p:spPr>
          <a:xfrm>
            <a:off x="3571868" y="1643050"/>
            <a:ext cx="3000396" cy="500066"/>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dirty="0" smtClean="0"/>
              <a:t>Anexión de Etiopia en 1935</a:t>
            </a:r>
            <a:endParaRPr lang="es-CL" dirty="0"/>
          </a:p>
        </p:txBody>
      </p:sp>
      <p:sp>
        <p:nvSpPr>
          <p:cNvPr id="22" name="21 Rectángulo redondeado"/>
          <p:cNvSpPr/>
          <p:nvPr/>
        </p:nvSpPr>
        <p:spPr>
          <a:xfrm>
            <a:off x="3571868" y="2214554"/>
            <a:ext cx="3000396" cy="500066"/>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dirty="0" smtClean="0"/>
              <a:t>Anexión de Albania en 1939</a:t>
            </a:r>
            <a:endParaRPr lang="es-CL" dirty="0"/>
          </a:p>
        </p:txBody>
      </p:sp>
      <p:sp>
        <p:nvSpPr>
          <p:cNvPr id="23" name="22 Cerrar llave"/>
          <p:cNvSpPr/>
          <p:nvPr/>
        </p:nvSpPr>
        <p:spPr>
          <a:xfrm>
            <a:off x="6572264" y="1571612"/>
            <a:ext cx="428628" cy="121444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L"/>
          </a:p>
        </p:txBody>
      </p:sp>
      <p:sp>
        <p:nvSpPr>
          <p:cNvPr id="24" name="23 Rectángulo redondeado"/>
          <p:cNvSpPr/>
          <p:nvPr/>
        </p:nvSpPr>
        <p:spPr>
          <a:xfrm>
            <a:off x="7143768" y="1500174"/>
            <a:ext cx="1785950" cy="2214578"/>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Fin de la alianza con Gran Bretaña y Francia, Inició del Pacto de acero con Alemania</a:t>
            </a:r>
            <a:endParaRPr lang="es-CL" dirty="0"/>
          </a:p>
        </p:txBody>
      </p:sp>
      <p:pic>
        <p:nvPicPr>
          <p:cNvPr id="25604" name="Picture 4" descr="http://4.bp.blogspot.com/_6C_8I2KRo5g/SUp0kyMo9wI/AAAAAAAAAEE/5VacVFyOHXk/S668/bandera-imperial-de-japon+sol+naciente.png"/>
          <p:cNvPicPr>
            <a:picLocks noChangeAspect="1" noChangeArrowheads="1"/>
          </p:cNvPicPr>
          <p:nvPr/>
        </p:nvPicPr>
        <p:blipFill>
          <a:blip r:embed="rId4" cstate="print"/>
          <a:srcRect/>
          <a:stretch>
            <a:fillRect/>
          </a:stretch>
        </p:blipFill>
        <p:spPr bwMode="auto">
          <a:xfrm>
            <a:off x="214282" y="4429132"/>
            <a:ext cx="2571768" cy="1713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28 CuadroTexto"/>
          <p:cNvSpPr txBox="1"/>
          <p:nvPr/>
        </p:nvSpPr>
        <p:spPr>
          <a:xfrm>
            <a:off x="1000100" y="3500438"/>
            <a:ext cx="71438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Italia</a:t>
            </a:r>
            <a:endParaRPr lang="es-CL" dirty="0">
              <a:solidFill>
                <a:schemeClr val="accent3">
                  <a:lumMod val="50000"/>
                </a:schemeClr>
              </a:solidFill>
              <a:latin typeface="Berlin Sans FB" pitchFamily="34" charset="0"/>
            </a:endParaRPr>
          </a:p>
        </p:txBody>
      </p:sp>
      <p:sp>
        <p:nvSpPr>
          <p:cNvPr id="30" name="29 CuadroTexto"/>
          <p:cNvSpPr txBox="1"/>
          <p:nvPr/>
        </p:nvSpPr>
        <p:spPr>
          <a:xfrm>
            <a:off x="857224" y="6215082"/>
            <a:ext cx="135732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L" dirty="0" smtClean="0">
                <a:solidFill>
                  <a:schemeClr val="accent3">
                    <a:lumMod val="50000"/>
                  </a:schemeClr>
                </a:solidFill>
                <a:latin typeface="Berlin Sans FB" pitchFamily="34" charset="0"/>
              </a:rPr>
              <a:t>Japón</a:t>
            </a:r>
            <a:endParaRPr lang="es-CL" dirty="0">
              <a:solidFill>
                <a:schemeClr val="accent3">
                  <a:lumMod val="50000"/>
                </a:schemeClr>
              </a:solidFill>
              <a:latin typeface="Berlin Sans FB" pitchFamily="34" charset="0"/>
            </a:endParaRPr>
          </a:p>
        </p:txBody>
      </p:sp>
      <p:cxnSp>
        <p:nvCxnSpPr>
          <p:cNvPr id="31" name="30 Conector recto de flecha"/>
          <p:cNvCxnSpPr/>
          <p:nvPr/>
        </p:nvCxnSpPr>
        <p:spPr>
          <a:xfrm>
            <a:off x="2857488" y="4572008"/>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31 Conector recto de flecha"/>
          <p:cNvCxnSpPr/>
          <p:nvPr/>
        </p:nvCxnSpPr>
        <p:spPr>
          <a:xfrm>
            <a:off x="2857488" y="5214950"/>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32 Rectángulo redondeado"/>
          <p:cNvSpPr/>
          <p:nvPr/>
        </p:nvSpPr>
        <p:spPr>
          <a:xfrm>
            <a:off x="3714744" y="4286256"/>
            <a:ext cx="3000396" cy="500066"/>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dirty="0" smtClean="0"/>
              <a:t>Política de expansionismo</a:t>
            </a:r>
            <a:endParaRPr lang="es-CL" dirty="0"/>
          </a:p>
        </p:txBody>
      </p:sp>
      <p:sp>
        <p:nvSpPr>
          <p:cNvPr id="34" name="33 Rectángulo redondeado"/>
          <p:cNvSpPr/>
          <p:nvPr/>
        </p:nvSpPr>
        <p:spPr>
          <a:xfrm>
            <a:off x="3714744" y="5000636"/>
            <a:ext cx="3000396" cy="500066"/>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L" dirty="0" smtClean="0"/>
              <a:t>Política militarista</a:t>
            </a:r>
            <a:endParaRPr lang="es-CL" dirty="0"/>
          </a:p>
        </p:txBody>
      </p:sp>
      <p:sp>
        <p:nvSpPr>
          <p:cNvPr id="36" name="35 Cerrar llave"/>
          <p:cNvSpPr/>
          <p:nvPr/>
        </p:nvSpPr>
        <p:spPr>
          <a:xfrm>
            <a:off x="6786578" y="4214818"/>
            <a:ext cx="285752" cy="128588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L"/>
          </a:p>
        </p:txBody>
      </p:sp>
      <p:sp>
        <p:nvSpPr>
          <p:cNvPr id="37" name="36 Rectángulo redondeado"/>
          <p:cNvSpPr/>
          <p:nvPr/>
        </p:nvSpPr>
        <p:spPr>
          <a:xfrm>
            <a:off x="7143768" y="3857628"/>
            <a:ext cx="1785950" cy="2214578"/>
          </a:xfrm>
          <a:prstGeom prst="round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CL" dirty="0" smtClean="0"/>
              <a:t>Los obstáculos territoriales son Gran Bretaña y Francia, es por esto que se alían con Italia y Alemania</a:t>
            </a:r>
            <a:endParaRPr lang="es-CL" dirty="0"/>
          </a:p>
        </p:txBody>
      </p:sp>
      <p:sp>
        <p:nvSpPr>
          <p:cNvPr id="25" name="AutoShape 2"/>
          <p:cNvSpPr>
            <a:spLocks noChangeArrowheads="1"/>
          </p:cNvSpPr>
          <p:nvPr/>
        </p:nvSpPr>
        <p:spPr bwMode="auto">
          <a:xfrm>
            <a:off x="2339752"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5"/>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5"/>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 name="25 Imagen" descr="C:\Users\note\Desktop\guion 2.png"/>
          <p:cNvPicPr/>
          <p:nvPr/>
        </p:nvPicPr>
        <p:blipFill>
          <a:blip r:embed="rId6" cstate="print"/>
          <a:srcRect/>
          <a:stretch>
            <a:fillRect/>
          </a:stretch>
        </p:blipFill>
        <p:spPr bwMode="auto">
          <a:xfrm>
            <a:off x="179512" y="188640"/>
            <a:ext cx="8784976" cy="7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Rectángulo"/>
          <p:cNvSpPr/>
          <p:nvPr/>
        </p:nvSpPr>
        <p:spPr>
          <a:xfrm>
            <a:off x="107504" y="116632"/>
            <a:ext cx="8928992" cy="6624736"/>
          </a:xfrm>
          <a:prstGeom prst="rect">
            <a:avLst/>
          </a:prstGeom>
          <a:noFill/>
          <a:ln w="38100">
            <a:solidFill>
              <a:schemeClr val="accent3">
                <a:lumMod val="50000"/>
              </a:schemeClr>
            </a:solidFill>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s-CL" dirty="0"/>
          </a:p>
        </p:txBody>
      </p:sp>
      <p:sp>
        <p:nvSpPr>
          <p:cNvPr id="11" name="10 Rectángulo"/>
          <p:cNvSpPr/>
          <p:nvPr/>
        </p:nvSpPr>
        <p:spPr>
          <a:xfrm>
            <a:off x="-7864" y="1000108"/>
            <a:ext cx="8866144" cy="954107"/>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i="1" cap="all" dirty="0" smtClean="0">
                <a:ln w="10541" cmpd="sng">
                  <a:solidFill>
                    <a:schemeClr val="tx1">
                      <a:lumMod val="95000"/>
                      <a:lumOff val="5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rPr>
              <a:t>Ideologías que detonaron la Segunda guerra mundial, Fascismos.</a:t>
            </a:r>
            <a:endParaRPr lang="es-ES" sz="4000" b="1" i="1" cap="all" dirty="0">
              <a:ln w="10541" cmpd="sng">
                <a:solidFill>
                  <a:schemeClr val="tx1">
                    <a:lumMod val="95000"/>
                    <a:lumOff val="5000"/>
                  </a:schemeClr>
                </a:solidFill>
                <a:prstDash val="solid"/>
              </a:ln>
              <a:solidFill>
                <a:schemeClr val="accent3">
                  <a:lumMod val="50000"/>
                </a:schemeClr>
              </a:solidFill>
              <a:effectLst>
                <a:reflection blurRad="12700" stA="50000" endPos="50000" dist="5000" dir="5400000" sy="-100000" rotWithShape="0"/>
              </a:effectLst>
              <a:latin typeface="Berlin Sans FB Demi" pitchFamily="34" charset="0"/>
            </a:endParaRPr>
          </a:p>
        </p:txBody>
      </p:sp>
      <p:pic>
        <p:nvPicPr>
          <p:cNvPr id="23554" name="Picture 2" descr="http://www.mundoparanormal.com/imagenes/erik_hunussen1.jpg"/>
          <p:cNvPicPr>
            <a:picLocks noChangeAspect="1" noChangeArrowheads="1"/>
          </p:cNvPicPr>
          <p:nvPr/>
        </p:nvPicPr>
        <p:blipFill>
          <a:blip r:embed="rId3" cstate="print"/>
          <a:srcRect/>
          <a:stretch>
            <a:fillRect/>
          </a:stretch>
        </p:blipFill>
        <p:spPr bwMode="auto">
          <a:xfrm>
            <a:off x="285720" y="2071678"/>
            <a:ext cx="1666875" cy="196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6" name="Picture 4" descr="http://www.monografias.com/trabajos75/fascismo-nazismo/image002.jpg"/>
          <p:cNvPicPr>
            <a:picLocks noChangeAspect="1" noChangeArrowheads="1"/>
          </p:cNvPicPr>
          <p:nvPr/>
        </p:nvPicPr>
        <p:blipFill>
          <a:blip r:embed="rId4" cstate="print"/>
          <a:srcRect/>
          <a:stretch>
            <a:fillRect/>
          </a:stretch>
        </p:blipFill>
        <p:spPr bwMode="auto">
          <a:xfrm>
            <a:off x="285720" y="4221088"/>
            <a:ext cx="1714500" cy="2203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9" name="18 Conector recto de flecha"/>
          <p:cNvCxnSpPr/>
          <p:nvPr/>
        </p:nvCxnSpPr>
        <p:spPr>
          <a:xfrm>
            <a:off x="2051720" y="3091760"/>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19 Conector recto de flecha"/>
          <p:cNvCxnSpPr/>
          <p:nvPr/>
        </p:nvCxnSpPr>
        <p:spPr>
          <a:xfrm>
            <a:off x="2051720" y="2377380"/>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23 Conector recto de flecha"/>
          <p:cNvCxnSpPr/>
          <p:nvPr/>
        </p:nvCxnSpPr>
        <p:spPr>
          <a:xfrm>
            <a:off x="2051720" y="3591826"/>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24 Rectángulo redondeado"/>
          <p:cNvSpPr/>
          <p:nvPr/>
        </p:nvSpPr>
        <p:spPr>
          <a:xfrm>
            <a:off x="2837538" y="2091628"/>
            <a:ext cx="6000792" cy="642942"/>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b="1" dirty="0" smtClean="0"/>
              <a:t>Búsqueda de mayor espacio para el desarrollo de la raza árida</a:t>
            </a:r>
            <a:endParaRPr lang="es-CL" b="1" dirty="0"/>
          </a:p>
        </p:txBody>
      </p:sp>
      <p:sp>
        <p:nvSpPr>
          <p:cNvPr id="26" name="25 Rectángulo redondeado"/>
          <p:cNvSpPr/>
          <p:nvPr/>
        </p:nvSpPr>
        <p:spPr>
          <a:xfrm>
            <a:off x="2837538" y="2806008"/>
            <a:ext cx="6000792" cy="642942"/>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b="1" dirty="0" smtClean="0"/>
              <a:t>Búsqueda de mayor espacio para el desarrollo de la raza árida</a:t>
            </a:r>
            <a:endParaRPr lang="es-CL" b="1" dirty="0"/>
          </a:p>
        </p:txBody>
      </p:sp>
      <p:sp>
        <p:nvSpPr>
          <p:cNvPr id="27" name="26 Rectángulo redondeado"/>
          <p:cNvSpPr/>
          <p:nvPr/>
        </p:nvSpPr>
        <p:spPr>
          <a:xfrm>
            <a:off x="2766100" y="3520388"/>
            <a:ext cx="6054372" cy="642942"/>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b="1" dirty="0" smtClean="0"/>
              <a:t>Intolerancia racial, en contra de los Judíos ,Cristianos ,Gitanos negros y discapacitados</a:t>
            </a:r>
            <a:endParaRPr lang="es-CL" b="1" dirty="0"/>
          </a:p>
        </p:txBody>
      </p:sp>
      <p:cxnSp>
        <p:nvCxnSpPr>
          <p:cNvPr id="29" name="28 Conector recto de flecha"/>
          <p:cNvCxnSpPr/>
          <p:nvPr/>
        </p:nvCxnSpPr>
        <p:spPr>
          <a:xfrm>
            <a:off x="2051720" y="4449082"/>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29 Rectángulo redondeado"/>
          <p:cNvSpPr/>
          <p:nvPr/>
        </p:nvSpPr>
        <p:spPr>
          <a:xfrm>
            <a:off x="2766100" y="4306206"/>
            <a:ext cx="6054372" cy="642942"/>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b="1" dirty="0" smtClean="0"/>
              <a:t>Exaltación de los nacionalismos, sumado a un líder carismático militarmente agresivo</a:t>
            </a:r>
            <a:endParaRPr lang="es-CL" b="1" dirty="0"/>
          </a:p>
        </p:txBody>
      </p:sp>
      <p:cxnSp>
        <p:nvCxnSpPr>
          <p:cNvPr id="31" name="30 Conector recto de flecha"/>
          <p:cNvCxnSpPr/>
          <p:nvPr/>
        </p:nvCxnSpPr>
        <p:spPr>
          <a:xfrm>
            <a:off x="2051720" y="5306338"/>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31 Rectángulo redondeado"/>
          <p:cNvSpPr/>
          <p:nvPr/>
        </p:nvSpPr>
        <p:spPr>
          <a:xfrm>
            <a:off x="2766100" y="5020586"/>
            <a:ext cx="6054372" cy="642942"/>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b="1" dirty="0" smtClean="0"/>
              <a:t>Pretensiones imperialistas y se de venganza frente a los años anteriores principalmente tratado de Versalles </a:t>
            </a:r>
            <a:endParaRPr lang="es-CL" b="1" dirty="0"/>
          </a:p>
        </p:txBody>
      </p:sp>
      <p:cxnSp>
        <p:nvCxnSpPr>
          <p:cNvPr id="33" name="32 Conector recto de flecha"/>
          <p:cNvCxnSpPr/>
          <p:nvPr/>
        </p:nvCxnSpPr>
        <p:spPr>
          <a:xfrm>
            <a:off x="2051720" y="5949280"/>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33 Rectángulo redondeado"/>
          <p:cNvSpPr/>
          <p:nvPr/>
        </p:nvSpPr>
        <p:spPr>
          <a:xfrm>
            <a:off x="2766100" y="5734966"/>
            <a:ext cx="6054372" cy="642942"/>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b="1" dirty="0" smtClean="0"/>
              <a:t>Búsqueda de un conflicto para demostrar capacidad Bélica e ideológica de las naciones</a:t>
            </a:r>
            <a:endParaRPr lang="es-CL" b="1" dirty="0"/>
          </a:p>
        </p:txBody>
      </p:sp>
      <p:sp>
        <p:nvSpPr>
          <p:cNvPr id="21" name="AutoShape 2"/>
          <p:cNvSpPr>
            <a:spLocks noChangeArrowheads="1"/>
          </p:cNvSpPr>
          <p:nvPr/>
        </p:nvSpPr>
        <p:spPr bwMode="auto">
          <a:xfrm>
            <a:off x="2483768" y="6381328"/>
            <a:ext cx="4392488" cy="288032"/>
          </a:xfrm>
          <a:prstGeom prst="roundRect">
            <a:avLst>
              <a:gd name="adj" fmla="val 16667"/>
            </a:avLst>
          </a:prstGeom>
          <a:gradFill rotWithShape="0">
            <a:gsLst>
              <a:gs pos="0">
                <a:srgbClr val="FFFFFF"/>
              </a:gs>
              <a:gs pos="100000">
                <a:srgbClr val="D6E3BC"/>
              </a:gs>
            </a:gsLst>
            <a:lin ang="5400000" scaled="1"/>
          </a:gradFill>
          <a:ln w="12700">
            <a:solidFill>
              <a:srgbClr val="00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sz="1100" b="1" i="0" u="none" strike="noStrike" cap="none" normalizeH="0" baseline="0" dirty="0" smtClean="0">
                <a:ln>
                  <a:noFill/>
                </a:ln>
                <a:solidFill>
                  <a:schemeClr val="tx1"/>
                </a:solidFill>
                <a:effectLst/>
                <a:latin typeface="Arial" pitchFamily="34" charset="0"/>
                <a:cs typeface="Arial" pitchFamily="34" charset="0"/>
              </a:rPr>
              <a:t>Autor: Antonio Aguilera Díaz </a:t>
            </a:r>
            <a:r>
              <a:rPr kumimoji="0" lang="es-CL" sz="1100" b="0" i="0" u="none" strike="noStrike" cap="none" normalizeH="0" baseline="0" dirty="0" smtClean="0">
                <a:ln>
                  <a:noFill/>
                </a:ln>
                <a:solidFill>
                  <a:schemeClr val="tx1"/>
                </a:solidFill>
                <a:effectLst/>
                <a:latin typeface="Calibri" pitchFamily="34" charset="0"/>
                <a:cs typeface="Arial" pitchFamily="34" charset="0"/>
                <a:hlinkClick r:id="rId5"/>
              </a:rPr>
              <a:t>http://historecursos.wordpress.com</a:t>
            </a:r>
            <a:r>
              <a:rPr kumimoji="0" lang="es-CL" sz="800" b="0" i="0" u="none" strike="noStrike" cap="none" normalizeH="0" baseline="0" dirty="0" smtClean="0">
                <a:ln>
                  <a:noFill/>
                </a:ln>
                <a:solidFill>
                  <a:schemeClr val="tx1"/>
                </a:solidFill>
                <a:effectLst/>
                <a:latin typeface="Calibri" pitchFamily="34" charset="0"/>
                <a:cs typeface="Arial" pitchFamily="34" charset="0"/>
                <a:hlinkClick r:id="rId5"/>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21 Imagen" descr="C:\Users\note\Desktop\guion 2.png"/>
          <p:cNvPicPr/>
          <p:nvPr/>
        </p:nvPicPr>
        <p:blipFill>
          <a:blip r:embed="rId6" cstate="print"/>
          <a:srcRect/>
          <a:stretch>
            <a:fillRect/>
          </a:stretch>
        </p:blipFill>
        <p:spPr bwMode="auto">
          <a:xfrm>
            <a:off x="179512" y="188640"/>
            <a:ext cx="8784976" cy="7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7109</TotalTime>
  <Words>870</Words>
  <Application>Microsoft Office PowerPoint</Application>
  <PresentationFormat>Presentación en pantalla (4:3)</PresentationFormat>
  <Paragraphs>99</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IMPERIALISMO</dc:title>
  <dc:creator>Monica</dc:creator>
  <cp:lastModifiedBy>Usuario</cp:lastModifiedBy>
  <cp:revision>282</cp:revision>
  <dcterms:created xsi:type="dcterms:W3CDTF">2011-07-23T01:11:02Z</dcterms:created>
  <dcterms:modified xsi:type="dcterms:W3CDTF">2013-05-09T01:34:13Z</dcterms:modified>
</cp:coreProperties>
</file>